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6220" y="330200"/>
            <a:ext cx="1475739" cy="8000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4969" y="3441110"/>
            <a:ext cx="2436473" cy="9993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0459" y="2573020"/>
            <a:ext cx="3120649" cy="1876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6220" y="330200"/>
            <a:ext cx="1475739" cy="800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004" y="311429"/>
            <a:ext cx="5859378" cy="529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aa.vic.edu.a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XiG1_OrPS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jpg"/><Relationship Id="rId7" Type="http://schemas.openxmlformats.org/officeDocument/2006/relationships/hyperlink" Target="http://www.freepik.com/f" TargetMode="External"/><Relationship Id="rId2" Type="http://schemas.openxmlformats.org/officeDocument/2006/relationships/hyperlink" Target="http://www.freepik.com/free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WdR87Qnb3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freepik.com/premium-" TargetMode="Externa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m2T2LXZLtU" TargetMode="External"/><Relationship Id="rId2" Type="http://schemas.openxmlformats.org/officeDocument/2006/relationships/hyperlink" Target="https://youtu.be/80m7sElfNgc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0" y="151129"/>
            <a:ext cx="11925300" cy="6598920"/>
          </a:xfrm>
          <a:custGeom>
            <a:avLst/>
            <a:gdLst/>
            <a:ahLst/>
            <a:cxnLst/>
            <a:rect l="l" t="t" r="r" b="b"/>
            <a:pathLst>
              <a:path w="11925300" h="6598920">
                <a:moveTo>
                  <a:pt x="0" y="0"/>
                </a:moveTo>
                <a:lnTo>
                  <a:pt x="11925300" y="0"/>
                </a:lnTo>
                <a:lnTo>
                  <a:pt x="11925300" y="6598920"/>
                </a:lnTo>
                <a:lnTo>
                  <a:pt x="0" y="659892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78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Unit</a:t>
            </a:r>
            <a:r>
              <a:rPr sz="2400" spc="-20" dirty="0"/>
              <a:t> </a:t>
            </a:r>
            <a:r>
              <a:rPr sz="2400" spc="-10" dirty="0"/>
              <a:t>3.1.1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70927" y="857976"/>
            <a:ext cx="11200130" cy="33362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Appetite,</a:t>
            </a:r>
            <a:r>
              <a:rPr sz="1800" b="1" spc="1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Satiety,</a:t>
            </a:r>
            <a:r>
              <a:rPr sz="1800" b="1" spc="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the</a:t>
            </a:r>
            <a:r>
              <a:rPr sz="1800" b="1" spc="-3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Sensory</a:t>
            </a:r>
            <a:r>
              <a:rPr sz="1800" b="1" spc="-3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Appreciation</a:t>
            </a:r>
            <a:r>
              <a:rPr sz="1800" b="1" spc="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of</a:t>
            </a:r>
            <a:r>
              <a:rPr sz="1800" b="1" spc="-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EC7C30"/>
                </a:solidFill>
                <a:latin typeface="Arial"/>
                <a:cs typeface="Arial"/>
              </a:rPr>
              <a:t>Food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Key</a:t>
            </a:r>
            <a:r>
              <a:rPr sz="1600" b="1" spc="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Knowledge</a:t>
            </a:r>
            <a:r>
              <a:rPr sz="1600" b="1" spc="-3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EC7C30"/>
                </a:solidFill>
                <a:latin typeface="Arial"/>
                <a:cs typeface="Arial"/>
              </a:rPr>
              <a:t>3.1.1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physiology</a:t>
            </a:r>
            <a:r>
              <a:rPr sz="16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conditioning</a:t>
            </a:r>
            <a:r>
              <a:rPr sz="16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appetite,</a:t>
            </a:r>
            <a:r>
              <a:rPr sz="16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satiety,</a:t>
            </a:r>
            <a:r>
              <a:rPr sz="16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sensory</a:t>
            </a:r>
            <a:r>
              <a:rPr sz="16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appreciation of</a:t>
            </a:r>
            <a:r>
              <a:rPr sz="16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food.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Key</a:t>
            </a:r>
            <a:r>
              <a:rPr sz="1600" b="1" spc="-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Skills</a:t>
            </a:r>
            <a:r>
              <a:rPr sz="1600" b="1" spc="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EC7C30"/>
                </a:solidFill>
                <a:latin typeface="Arial"/>
                <a:cs typeface="Arial"/>
              </a:rPr>
              <a:t>1.1.1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Explain</a:t>
            </a:r>
            <a:r>
              <a:rPr sz="1600" spc="-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appetite,</a:t>
            </a:r>
            <a:r>
              <a:rPr sz="16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satiety,</a:t>
            </a:r>
            <a:r>
              <a:rPr sz="16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sensory</a:t>
            </a:r>
            <a:r>
              <a:rPr sz="16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appreciation of</a:t>
            </a:r>
            <a:r>
              <a:rPr sz="16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food.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Key</a:t>
            </a:r>
            <a:r>
              <a:rPr sz="1600" b="1" spc="-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C7C30"/>
                </a:solidFill>
                <a:latin typeface="Arial"/>
                <a:cs typeface="Arial"/>
              </a:rPr>
              <a:t>Skills</a:t>
            </a:r>
            <a:r>
              <a:rPr sz="1600" b="1" spc="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EC7C30"/>
                </a:solidFill>
                <a:latin typeface="Arial"/>
                <a:cs typeface="Arial"/>
              </a:rPr>
              <a:t>1.1.6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9700"/>
              </a:lnSpc>
              <a:spcBef>
                <a:spcPts val="1200"/>
              </a:spcBef>
            </a:pP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Apply</a:t>
            </a:r>
            <a:r>
              <a:rPr sz="16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healthy eating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recommendations</a:t>
            </a:r>
            <a:r>
              <a:rPr sz="16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Australian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Dietary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Guidelines</a:t>
            </a:r>
            <a:r>
              <a:rPr sz="16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600" spc="-1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Australian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Guide</a:t>
            </a:r>
            <a:r>
              <a:rPr sz="16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Healthy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Eating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2A2A2A"/>
                </a:solidFill>
                <a:latin typeface="Arial"/>
                <a:cs typeface="Arial"/>
              </a:rPr>
              <a:t> the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planning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daily</a:t>
            </a:r>
            <a:r>
              <a:rPr sz="16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food</a:t>
            </a:r>
            <a:r>
              <a:rPr sz="16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intake</a:t>
            </a:r>
            <a:r>
              <a:rPr sz="16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and,</a:t>
            </a:r>
            <a:r>
              <a:rPr sz="16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through</a:t>
            </a:r>
            <a:r>
              <a:rPr sz="16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practical</a:t>
            </a:r>
            <a:r>
              <a:rPr sz="16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activities,</a:t>
            </a:r>
            <a:r>
              <a:rPr sz="16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create</a:t>
            </a:r>
            <a:r>
              <a:rPr sz="16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nutritious</a:t>
            </a:r>
            <a:r>
              <a:rPr sz="16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meals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cater</a:t>
            </a:r>
            <a:r>
              <a:rPr sz="16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diverse</a:t>
            </a:r>
            <a:r>
              <a:rPr sz="16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A2A"/>
                </a:solidFill>
                <a:latin typeface="Arial"/>
                <a:cs typeface="Arial"/>
              </a:rPr>
              <a:t>range of</a:t>
            </a:r>
            <a:r>
              <a:rPr sz="1600" spc="-10" dirty="0">
                <a:solidFill>
                  <a:srgbClr val="2A2A2A"/>
                </a:solidFill>
                <a:latin typeface="Arial"/>
                <a:cs typeface="Arial"/>
              </a:rPr>
              <a:t> needs.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18" y="5786184"/>
            <a:ext cx="11065510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/>
                <a:cs typeface="Arial"/>
              </a:rPr>
              <a:t>VCE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Food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Studies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Study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Design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p.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20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and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21,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Extracts</a:t>
            </a:r>
            <a:r>
              <a:rPr sz="1050" i="1" spc="-6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from</a:t>
            </a:r>
            <a:r>
              <a:rPr sz="1050" i="1" spc="-5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VCE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Food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Studies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Study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Design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(2023-</a:t>
            </a:r>
            <a:r>
              <a:rPr sz="1050" i="1" dirty="0">
                <a:latin typeface="Arial"/>
                <a:cs typeface="Arial"/>
              </a:rPr>
              <a:t>2027)</a:t>
            </a:r>
            <a:r>
              <a:rPr sz="1050" i="1" spc="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reproduced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by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permission;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©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VCAA.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VCE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is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registered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trademark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of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spc="-25" dirty="0">
                <a:latin typeface="Arial"/>
                <a:cs typeface="Arial"/>
              </a:rPr>
              <a:t>the </a:t>
            </a:r>
            <a:r>
              <a:rPr sz="1050" i="1" dirty="0">
                <a:latin typeface="Arial"/>
                <a:cs typeface="Arial"/>
              </a:rPr>
              <a:t>VCAA.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VCAA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does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not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endorse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or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make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any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warranties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regarding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this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study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resource.</a:t>
            </a:r>
            <a:r>
              <a:rPr sz="1050" i="1" spc="-7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Current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VCE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Study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Designs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and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related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content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can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be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accessed</a:t>
            </a:r>
            <a:r>
              <a:rPr sz="1050" i="1" spc="-60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directly</a:t>
            </a:r>
            <a:endParaRPr sz="1050">
              <a:latin typeface="Arial"/>
              <a:cs typeface="Arial"/>
            </a:endParaRPr>
          </a:p>
          <a:p>
            <a:pPr marL="12700" marR="5080" indent="-635">
              <a:lnSpc>
                <a:spcPts val="1240"/>
              </a:lnSpc>
              <a:spcBef>
                <a:spcPts val="55"/>
              </a:spcBef>
            </a:pPr>
            <a:r>
              <a:rPr sz="1050" i="1" dirty="0">
                <a:latin typeface="Arial"/>
                <a:cs typeface="Arial"/>
              </a:rPr>
              <a:t>at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www.vcaa.vic.edu.au</a:t>
            </a:r>
            <a:r>
              <a:rPr sz="1050" i="1" spc="-10" dirty="0">
                <a:latin typeface="Arial"/>
                <a:cs typeface="Arial"/>
              </a:rPr>
              <a:t>.</a:t>
            </a:r>
            <a:r>
              <a:rPr sz="1050" i="1" spc="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Readers are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also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advised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to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check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for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updates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and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amendments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to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Study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Designs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on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VCAA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website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and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via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VCAA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Bulletin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and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the</a:t>
            </a:r>
            <a:r>
              <a:rPr sz="1050" i="1" spc="-4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VCAA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Notices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spc="-25" dirty="0">
                <a:latin typeface="Arial"/>
                <a:cs typeface="Arial"/>
              </a:rPr>
              <a:t>to </a:t>
            </a:r>
            <a:r>
              <a:rPr sz="1050" i="1" spc="-10" dirty="0">
                <a:latin typeface="Arial"/>
                <a:cs typeface="Arial"/>
              </a:rPr>
              <a:t>Schools.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597" y="942092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Sound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597" y="1371403"/>
            <a:ext cx="5320665" cy="1010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sounds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prepared,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cooked,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served,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eaten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influence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preferences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sensory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appreciation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food.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0196" y="941863"/>
            <a:ext cx="83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Texture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196" y="1371174"/>
            <a:ext cx="510476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look,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touch,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evaluate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feels.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0196" y="2178818"/>
            <a:ext cx="5307965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Mouthfeel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- When</a:t>
            </a:r>
            <a:r>
              <a:rPr sz="1800" spc="-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food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placed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mouth,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surface</a:t>
            </a:r>
            <a:r>
              <a:rPr sz="18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tongue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other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sensitive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skin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reacts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feel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texture.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0196" y="3321589"/>
            <a:ext cx="461899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Viscosity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refers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thickness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liquid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its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resistance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flow.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6380" y="4320540"/>
            <a:ext cx="3187699" cy="20853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93966" y="4349682"/>
            <a:ext cx="815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Crisp Smooth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859" y="2608580"/>
            <a:ext cx="3223259" cy="18135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58384" y="2635867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Popping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100" y="4610100"/>
            <a:ext cx="3223259" cy="18135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58384" y="4626681"/>
            <a:ext cx="723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Fizzy Bubbly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597" y="942092"/>
            <a:ext cx="139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Aroma/smell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597" y="1371403"/>
            <a:ext cx="4866005" cy="1010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olfactory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receptor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detect </a:t>
            </a:r>
            <a:r>
              <a:rPr sz="1800" dirty="0">
                <a:latin typeface="Arial"/>
                <a:cs typeface="Arial"/>
              </a:rPr>
              <a:t>aromas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messages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smells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brain.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597" y="2511659"/>
            <a:ext cx="5079365" cy="1010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9900"/>
              </a:lnSpc>
              <a:spcBef>
                <a:spcPts val="9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smell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identify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flavours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food.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Aroma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together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flavour.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196" y="941635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Taste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0196" y="1370945"/>
            <a:ext cx="5270500" cy="1341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5"/>
              </a:spcBef>
            </a:pPr>
            <a:r>
              <a:rPr sz="1800" spc="-25" dirty="0">
                <a:latin typeface="Arial"/>
                <a:cs typeface="Arial"/>
              </a:rPr>
              <a:t>Taste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smell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unison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flavour.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receptors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mouth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messages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particular </a:t>
            </a:r>
            <a:r>
              <a:rPr sz="1800" dirty="0">
                <a:latin typeface="Arial"/>
                <a:cs typeface="Arial"/>
              </a:rPr>
              <a:t>flavour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been</a:t>
            </a:r>
            <a:r>
              <a:rPr sz="1800" spc="-10" dirty="0">
                <a:latin typeface="Arial"/>
                <a:cs typeface="Arial"/>
              </a:rPr>
              <a:t> detected.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0196" y="2836271"/>
            <a:ext cx="5120640" cy="1343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tongue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tastes: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bitter,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sour, </a:t>
            </a:r>
            <a:r>
              <a:rPr sz="1800" dirty="0">
                <a:latin typeface="Arial"/>
                <a:cs typeface="Arial"/>
              </a:rPr>
              <a:t>sweet,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umami.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Umami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savoury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taste </a:t>
            </a:r>
            <a:r>
              <a:rPr sz="1800" dirty="0">
                <a:latin typeface="Arial"/>
                <a:cs typeface="Arial"/>
              </a:rPr>
              <a:t>associated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ripe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tomatoes,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vegemite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cheese.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780" y="4274820"/>
            <a:ext cx="2926079" cy="19507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3258" y="6323468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spicy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579" y="3949700"/>
            <a:ext cx="1821179" cy="22758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57720" y="6300511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Strong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6059" y="4343400"/>
            <a:ext cx="2961639" cy="19532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570178" y="6346426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Citrus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sour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1220" y="4343400"/>
            <a:ext cx="1978659" cy="195325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757345" y="6346426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Spicy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406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Key</a:t>
            </a:r>
            <a:r>
              <a:rPr sz="2000" spc="-45" dirty="0"/>
              <a:t> </a:t>
            </a:r>
            <a:r>
              <a:rPr sz="2000" spc="-10" dirty="0"/>
              <a:t>Terms</a:t>
            </a:r>
            <a:r>
              <a:rPr sz="2000" spc="-55" dirty="0"/>
              <a:t> </a:t>
            </a:r>
            <a:r>
              <a:rPr sz="2000" dirty="0"/>
              <a:t>and</a:t>
            </a:r>
            <a:r>
              <a:rPr sz="2000" spc="-30" dirty="0"/>
              <a:t> </a:t>
            </a:r>
            <a:r>
              <a:rPr sz="2000" spc="-10" dirty="0"/>
              <a:t>Definitions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65558" y="894722"/>
            <a:ext cx="10844530" cy="288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2A2A"/>
                </a:solidFill>
                <a:latin typeface="Arial"/>
                <a:cs typeface="Arial"/>
              </a:rPr>
              <a:t>Appetite</a:t>
            </a:r>
            <a:r>
              <a:rPr sz="1800" b="1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desire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food.</a:t>
            </a:r>
            <a:endParaRPr sz="1800">
              <a:latin typeface="Arial"/>
              <a:cs typeface="Arial"/>
            </a:endParaRPr>
          </a:p>
          <a:p>
            <a:pPr marL="12700" marR="461645">
              <a:lnSpc>
                <a:spcPct val="119400"/>
              </a:lnSpc>
              <a:spcBef>
                <a:spcPts val="1220"/>
              </a:spcBef>
            </a:pPr>
            <a:r>
              <a:rPr sz="1800" b="1" dirty="0">
                <a:latin typeface="Arial"/>
                <a:cs typeface="Arial"/>
              </a:rPr>
              <a:t>Conditioning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behavioural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whereby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becomes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predictable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expected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</a:t>
            </a:r>
            <a:r>
              <a:rPr sz="1800" spc="-25" dirty="0">
                <a:latin typeface="Arial"/>
                <a:cs typeface="Arial"/>
              </a:rPr>
              <a:t> to </a:t>
            </a:r>
            <a:r>
              <a:rPr sz="1800" dirty="0">
                <a:latin typeface="Arial"/>
                <a:cs typeface="Arial"/>
              </a:rPr>
              <a:t>increased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exposure.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  <a:spcBef>
                <a:spcPts val="1200"/>
              </a:spcBef>
            </a:pPr>
            <a:r>
              <a:rPr sz="1800" b="1" dirty="0">
                <a:solidFill>
                  <a:srgbClr val="2A2A2A"/>
                </a:solidFill>
                <a:latin typeface="Arial"/>
                <a:cs typeface="Arial"/>
              </a:rPr>
              <a:t>Physiology</a:t>
            </a:r>
            <a:r>
              <a:rPr sz="1800" b="1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branch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biology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deals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with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normal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functions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living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organisms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their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parts,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physical</a:t>
            </a:r>
            <a:r>
              <a:rPr sz="18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component.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800" b="1" dirty="0">
                <a:latin typeface="Arial"/>
                <a:cs typeface="Arial"/>
              </a:rPr>
              <a:t>Satiety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feeling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fullness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satisfaction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eating</a:t>
            </a:r>
            <a:r>
              <a:rPr sz="1800" spc="-10" dirty="0">
                <a:latin typeface="Arial"/>
                <a:cs typeface="Arial"/>
              </a:rPr>
              <a:t> food.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800" b="1" dirty="0">
                <a:solidFill>
                  <a:srgbClr val="2A2A2A"/>
                </a:solidFill>
                <a:latin typeface="Arial"/>
                <a:cs typeface="Arial"/>
              </a:rPr>
              <a:t>Sensory</a:t>
            </a:r>
            <a:r>
              <a:rPr sz="1800" b="1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A2A"/>
                </a:solidFill>
                <a:latin typeface="Arial"/>
                <a:cs typeface="Arial"/>
              </a:rPr>
              <a:t>appreciation</a:t>
            </a:r>
            <a:r>
              <a:rPr sz="1800" b="1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refers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how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we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use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our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senses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determine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how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we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feel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particular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food.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1456" y="2176810"/>
            <a:ext cx="3793490" cy="4681220"/>
            <a:chOff x="3981456" y="2176810"/>
            <a:chExt cx="3793490" cy="4681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8531" y="2176810"/>
              <a:ext cx="3466766" cy="46811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08489" y="2772410"/>
              <a:ext cx="1386840" cy="0"/>
            </a:xfrm>
            <a:custGeom>
              <a:avLst/>
              <a:gdLst/>
              <a:ahLst/>
              <a:cxnLst/>
              <a:rect l="l" t="t" r="r" b="b"/>
              <a:pathLst>
                <a:path w="1386839">
                  <a:moveTo>
                    <a:pt x="1386611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7048" y="272954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42862"/>
                  </a:lnTo>
                  <a:lnTo>
                    <a:pt x="85725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52872" y="2940050"/>
              <a:ext cx="1839595" cy="31115"/>
            </a:xfrm>
            <a:custGeom>
              <a:avLst/>
              <a:gdLst/>
              <a:ahLst/>
              <a:cxnLst/>
              <a:rect l="l" t="t" r="r" b="b"/>
              <a:pathLst>
                <a:path w="1839595" h="31114">
                  <a:moveTo>
                    <a:pt x="1839353" y="0"/>
                  </a:moveTo>
                  <a:lnTo>
                    <a:pt x="0" y="3074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1456" y="2927700"/>
              <a:ext cx="86995" cy="85725"/>
            </a:xfrm>
            <a:custGeom>
              <a:avLst/>
              <a:gdLst/>
              <a:ahLst/>
              <a:cxnLst/>
              <a:rect l="l" t="t" r="r" b="b"/>
              <a:pathLst>
                <a:path w="86995" h="85725">
                  <a:moveTo>
                    <a:pt x="84988" y="0"/>
                  </a:moveTo>
                  <a:lnTo>
                    <a:pt x="0" y="44297"/>
                  </a:lnTo>
                  <a:lnTo>
                    <a:pt x="86423" y="85712"/>
                  </a:lnTo>
                  <a:lnTo>
                    <a:pt x="84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2989" y="2333877"/>
              <a:ext cx="1410970" cy="438784"/>
            </a:xfrm>
            <a:custGeom>
              <a:avLst/>
              <a:gdLst/>
              <a:ahLst/>
              <a:cxnLst/>
              <a:rect l="l" t="t" r="r" b="b"/>
              <a:pathLst>
                <a:path w="1410970" h="438785">
                  <a:moveTo>
                    <a:pt x="0" y="438530"/>
                  </a:moveTo>
                  <a:lnTo>
                    <a:pt x="141070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27325" y="2297187"/>
              <a:ext cx="94615" cy="81915"/>
            </a:xfrm>
            <a:custGeom>
              <a:avLst/>
              <a:gdLst/>
              <a:ahLst/>
              <a:cxnLst/>
              <a:rect l="l" t="t" r="r" b="b"/>
              <a:pathLst>
                <a:path w="94615" h="81914">
                  <a:moveTo>
                    <a:pt x="0" y="0"/>
                  </a:moveTo>
                  <a:lnTo>
                    <a:pt x="25450" y="81864"/>
                  </a:lnTo>
                  <a:lnTo>
                    <a:pt x="94589" y="15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5869" y="2711151"/>
              <a:ext cx="1225550" cy="126364"/>
            </a:xfrm>
            <a:custGeom>
              <a:avLst/>
              <a:gdLst/>
              <a:ahLst/>
              <a:cxnLst/>
              <a:rect l="l" t="t" r="r" b="b"/>
              <a:pathLst>
                <a:path w="1225550" h="126364">
                  <a:moveTo>
                    <a:pt x="0" y="126161"/>
                  </a:moveTo>
                  <a:lnTo>
                    <a:pt x="122494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32197" y="2669985"/>
              <a:ext cx="90170" cy="85725"/>
            </a:xfrm>
            <a:custGeom>
              <a:avLst/>
              <a:gdLst/>
              <a:ahLst/>
              <a:cxnLst/>
              <a:rect l="l" t="t" r="r" b="b"/>
              <a:pathLst>
                <a:path w="90170" h="85725">
                  <a:moveTo>
                    <a:pt x="0" y="0"/>
                  </a:moveTo>
                  <a:lnTo>
                    <a:pt x="8788" y="85267"/>
                  </a:lnTo>
                  <a:lnTo>
                    <a:pt x="89662" y="33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43929" y="2952750"/>
              <a:ext cx="1507490" cy="163195"/>
            </a:xfrm>
            <a:custGeom>
              <a:avLst/>
              <a:gdLst/>
              <a:ahLst/>
              <a:cxnLst/>
              <a:rect l="l" t="t" r="r" b="b"/>
              <a:pathLst>
                <a:path w="1507490" h="163194">
                  <a:moveTo>
                    <a:pt x="0" y="0"/>
                  </a:moveTo>
                  <a:lnTo>
                    <a:pt x="1507159" y="16302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2279" y="3071629"/>
              <a:ext cx="90170" cy="85725"/>
            </a:xfrm>
            <a:custGeom>
              <a:avLst/>
              <a:gdLst/>
              <a:ahLst/>
              <a:cxnLst/>
              <a:rect l="l" t="t" r="r" b="b"/>
              <a:pathLst>
                <a:path w="90170" h="85725">
                  <a:moveTo>
                    <a:pt x="9220" y="0"/>
                  </a:moveTo>
                  <a:lnTo>
                    <a:pt x="0" y="85229"/>
                  </a:lnTo>
                  <a:lnTo>
                    <a:pt x="89839" y="51841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7729" y="3069590"/>
              <a:ext cx="1681480" cy="390525"/>
            </a:xfrm>
            <a:custGeom>
              <a:avLst/>
              <a:gdLst/>
              <a:ahLst/>
              <a:cxnLst/>
              <a:rect l="l" t="t" r="r" b="b"/>
              <a:pathLst>
                <a:path w="1681479" h="390525">
                  <a:moveTo>
                    <a:pt x="0" y="0"/>
                  </a:moveTo>
                  <a:lnTo>
                    <a:pt x="1681429" y="38995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5563" y="3414553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20">
                  <a:moveTo>
                    <a:pt x="19367" y="0"/>
                  </a:moveTo>
                  <a:lnTo>
                    <a:pt x="0" y="83502"/>
                  </a:lnTo>
                  <a:lnTo>
                    <a:pt x="93192" y="61125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9509" y="4289135"/>
              <a:ext cx="1414145" cy="485775"/>
            </a:xfrm>
            <a:custGeom>
              <a:avLst/>
              <a:gdLst/>
              <a:ahLst/>
              <a:cxnLst/>
              <a:rect l="l" t="t" r="r" b="b"/>
              <a:pathLst>
                <a:path w="1414145" h="485775">
                  <a:moveTo>
                    <a:pt x="0" y="485495"/>
                  </a:moveTo>
                  <a:lnTo>
                    <a:pt x="141366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5730" y="4253239"/>
              <a:ext cx="95250" cy="81280"/>
            </a:xfrm>
            <a:custGeom>
              <a:avLst/>
              <a:gdLst/>
              <a:ahLst/>
              <a:cxnLst/>
              <a:rect l="l" t="t" r="r" b="b"/>
              <a:pathLst>
                <a:path w="95250" h="81279">
                  <a:moveTo>
                    <a:pt x="0" y="0"/>
                  </a:moveTo>
                  <a:lnTo>
                    <a:pt x="27851" y="81076"/>
                  </a:lnTo>
                  <a:lnTo>
                    <a:pt x="95008" y="12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9509" y="4885690"/>
              <a:ext cx="1466215" cy="369570"/>
            </a:xfrm>
            <a:custGeom>
              <a:avLst/>
              <a:gdLst/>
              <a:ahLst/>
              <a:cxnLst/>
              <a:rect l="l" t="t" r="r" b="b"/>
              <a:pathLst>
                <a:path w="1466215" h="369570">
                  <a:moveTo>
                    <a:pt x="0" y="0"/>
                  </a:moveTo>
                  <a:lnTo>
                    <a:pt x="1466164" y="36925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81348" y="5209879"/>
              <a:ext cx="93980" cy="83185"/>
            </a:xfrm>
            <a:custGeom>
              <a:avLst/>
              <a:gdLst/>
              <a:ahLst/>
              <a:cxnLst/>
              <a:rect l="l" t="t" r="r" b="b"/>
              <a:pathLst>
                <a:path w="93979" h="83185">
                  <a:moveTo>
                    <a:pt x="20942" y="0"/>
                  </a:moveTo>
                  <a:lnTo>
                    <a:pt x="0" y="83134"/>
                  </a:lnTo>
                  <a:lnTo>
                    <a:pt x="93599" y="62509"/>
                  </a:lnTo>
                  <a:lnTo>
                    <a:pt x="209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9412" y="5061361"/>
              <a:ext cx="1994535" cy="12065"/>
            </a:xfrm>
            <a:custGeom>
              <a:avLst/>
              <a:gdLst/>
              <a:ahLst/>
              <a:cxnLst/>
              <a:rect l="l" t="t" r="r" b="b"/>
              <a:pathLst>
                <a:path w="1994535" h="12064">
                  <a:moveTo>
                    <a:pt x="1994446" y="1159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7971" y="5018589"/>
              <a:ext cx="86360" cy="85725"/>
            </a:xfrm>
            <a:custGeom>
              <a:avLst/>
              <a:gdLst/>
              <a:ahLst/>
              <a:cxnLst/>
              <a:rect l="l" t="t" r="r" b="b"/>
              <a:pathLst>
                <a:path w="86360" h="85725">
                  <a:moveTo>
                    <a:pt x="85979" y="0"/>
                  </a:moveTo>
                  <a:lnTo>
                    <a:pt x="0" y="42367"/>
                  </a:lnTo>
                  <a:lnTo>
                    <a:pt x="85471" y="85725"/>
                  </a:lnTo>
                  <a:lnTo>
                    <a:pt x="85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12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Appetite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4727" y="954990"/>
            <a:ext cx="773303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two</a:t>
            </a:r>
            <a:r>
              <a:rPr sz="18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main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factors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influence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whether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we</a:t>
            </a:r>
            <a:r>
              <a:rPr sz="18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eat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are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hunger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appetite.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Appetite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body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hungry.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560" y="1980261"/>
            <a:ext cx="295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Physiology</a:t>
            </a:r>
            <a:r>
              <a:rPr sz="1800" b="1" spc="1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of</a:t>
            </a:r>
            <a:r>
              <a:rPr sz="1800" b="1" spc="-8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Arial"/>
                <a:cs typeface="Arial"/>
              </a:rPr>
              <a:t>Appetite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97011" y="2167484"/>
            <a:ext cx="3250565" cy="1442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 marR="5080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latin typeface="Arial"/>
                <a:cs typeface="Arial"/>
              </a:rPr>
              <a:t>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eyes,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ears,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nose</a:t>
            </a:r>
            <a:r>
              <a:rPr sz="1800" spc="-20" dirty="0">
                <a:latin typeface="Arial"/>
                <a:cs typeface="Arial"/>
              </a:rPr>
              <a:t> send </a:t>
            </a:r>
            <a:r>
              <a:rPr sz="1800" dirty="0">
                <a:latin typeface="Arial"/>
                <a:cs typeface="Arial"/>
              </a:rPr>
              <a:t>messages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food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latin typeface="Arial"/>
                <a:cs typeface="Arial"/>
              </a:rPr>
              <a:t>Release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saliva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mouth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959" y="2486610"/>
            <a:ext cx="332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Appetite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triggered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030" y="2761012"/>
            <a:ext cx="2740660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appealing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food,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13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aroma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food,</a:t>
            </a:r>
            <a:r>
              <a:rPr sz="1800" spc="-25" dirty="0">
                <a:latin typeface="Arial"/>
                <a:cs typeface="Arial"/>
              </a:rPr>
              <a:t> or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13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even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talking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food.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4102" y="3860538"/>
            <a:ext cx="3601720" cy="18180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79400">
              <a:lnSpc>
                <a:spcPct val="98600"/>
              </a:lnSpc>
              <a:spcBef>
                <a:spcPts val="130"/>
              </a:spcBef>
            </a:pPr>
            <a:r>
              <a:rPr sz="1800" dirty="0">
                <a:latin typeface="Arial"/>
                <a:cs typeface="Arial"/>
              </a:rPr>
              <a:t>Tingling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sensation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stomach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encourages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eat.</a:t>
            </a:r>
            <a:endParaRPr sz="1800">
              <a:latin typeface="Arial"/>
              <a:cs typeface="Arial"/>
            </a:endParaRPr>
          </a:p>
          <a:p>
            <a:pPr marL="19050" marR="5080">
              <a:lnSpc>
                <a:spcPct val="98600"/>
              </a:lnSpc>
              <a:spcBef>
                <a:spcPts val="1300"/>
              </a:spcBef>
            </a:pPr>
            <a:r>
              <a:rPr sz="1800" dirty="0">
                <a:latin typeface="Arial"/>
                <a:cs typeface="Arial"/>
              </a:rPr>
              <a:t>Stomach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contracts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produces </a:t>
            </a:r>
            <a:r>
              <a:rPr sz="1800" dirty="0">
                <a:latin typeface="Arial"/>
                <a:cs typeface="Arial"/>
              </a:rPr>
              <a:t>digestive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chemicals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intestinal glands.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555" y="4005699"/>
            <a:ext cx="331470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Ghrelin 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appetite-enhancing </a:t>
            </a:r>
            <a:r>
              <a:rPr sz="1800" dirty="0">
                <a:latin typeface="Arial"/>
                <a:cs typeface="Arial"/>
              </a:rPr>
              <a:t>(increasing)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hormone.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4555" y="4871635"/>
            <a:ext cx="3305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Mainly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secreted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stomach.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327" y="5298432"/>
            <a:ext cx="3500754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stomach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 make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growling </a:t>
            </a:r>
            <a:r>
              <a:rPr sz="1800" dirty="0">
                <a:latin typeface="Arial"/>
                <a:cs typeface="Arial"/>
              </a:rPr>
              <a:t>sound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ghrelin.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50959" y="6126479"/>
            <a:ext cx="3241040" cy="731520"/>
          </a:xfrm>
          <a:custGeom>
            <a:avLst/>
            <a:gdLst/>
            <a:ahLst/>
            <a:cxnLst/>
            <a:rect l="l" t="t" r="r" b="b"/>
            <a:pathLst>
              <a:path w="3241040" h="731520">
                <a:moveTo>
                  <a:pt x="3241040" y="0"/>
                </a:moveTo>
                <a:lnTo>
                  <a:pt x="0" y="0"/>
                </a:lnTo>
                <a:lnTo>
                  <a:pt x="0" y="731520"/>
                </a:lnTo>
                <a:lnTo>
                  <a:pt x="3241040" y="731520"/>
                </a:lnTo>
                <a:lnTo>
                  <a:pt x="324104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30234" y="6261701"/>
            <a:ext cx="2571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A2A2A"/>
                </a:solidFill>
                <a:latin typeface="Arial"/>
                <a:cs typeface="Arial"/>
              </a:rPr>
              <a:t>Watch</a:t>
            </a:r>
            <a:r>
              <a:rPr sz="1400" b="1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video</a:t>
            </a:r>
            <a:r>
              <a:rPr sz="14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1400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Arial"/>
                <a:cs typeface="Arial"/>
              </a:rPr>
              <a:t>appetite: 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https://youtu.be/IXiG1_OrPS4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The</a:t>
            </a:r>
            <a:r>
              <a:rPr sz="1800" spc="-10" dirty="0"/>
              <a:t> </a:t>
            </a:r>
            <a:r>
              <a:rPr sz="1800" dirty="0"/>
              <a:t>Conditioning</a:t>
            </a:r>
            <a:r>
              <a:rPr sz="1800" spc="-30" dirty="0"/>
              <a:t> </a:t>
            </a:r>
            <a:r>
              <a:rPr sz="1800" dirty="0"/>
              <a:t>of</a:t>
            </a:r>
            <a:r>
              <a:rPr sz="1800" spc="-80" dirty="0"/>
              <a:t> </a:t>
            </a:r>
            <a:r>
              <a:rPr sz="1800" spc="-10" dirty="0"/>
              <a:t>Appetite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08004" y="873086"/>
            <a:ext cx="10976610" cy="271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126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image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chocolate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cookie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mouth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water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(salivate),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smell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usually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it!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‘conditioning.’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9400"/>
              </a:lnSpc>
              <a:spcBef>
                <a:spcPts val="1220"/>
              </a:spcBef>
            </a:pPr>
            <a:r>
              <a:rPr sz="1800" spc="-20" dirty="0">
                <a:latin typeface="Arial"/>
                <a:cs typeface="Arial"/>
              </a:rPr>
              <a:t>Your </a:t>
            </a:r>
            <a:r>
              <a:rPr sz="1800" dirty="0">
                <a:latin typeface="Arial"/>
                <a:cs typeface="Arial"/>
              </a:rPr>
              <a:t>mouth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salivating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physiological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response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appetite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conditioned response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580005">
              <a:lnSpc>
                <a:spcPts val="2100"/>
              </a:lnSpc>
              <a:spcBef>
                <a:spcPts val="1645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Some</a:t>
            </a:r>
            <a:r>
              <a:rPr sz="180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people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conditioned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keep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eating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when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they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have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appetite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when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they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are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satisfied.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9189" y="4053671"/>
            <a:ext cx="2245360" cy="145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400" spc="-10" dirty="0">
                <a:latin typeface="Calibri"/>
                <a:cs typeface="Calibri"/>
              </a:rPr>
              <a:t>https:</a:t>
            </a:r>
            <a:r>
              <a:rPr sz="1400" spc="-10" dirty="0">
                <a:latin typeface="Calibri"/>
                <a:cs typeface="Calibri"/>
                <a:hlinkClick r:id="rId2"/>
              </a:rPr>
              <a:t>//w</a:t>
            </a:r>
            <a:r>
              <a:rPr sz="1400" spc="-10" dirty="0">
                <a:latin typeface="Calibri"/>
                <a:cs typeface="Calibri"/>
              </a:rPr>
              <a:t>ww</a:t>
            </a:r>
            <a:r>
              <a:rPr sz="1400" spc="-10" dirty="0">
                <a:latin typeface="Calibri"/>
                <a:cs typeface="Calibri"/>
                <a:hlinkClick r:id="rId2"/>
              </a:rPr>
              <a:t>.freepik.com/free-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photo/woman-eats-piece- chocolate-</a:t>
            </a:r>
            <a:r>
              <a:rPr sz="1400" spc="-20" dirty="0">
                <a:latin typeface="Calibri"/>
                <a:cs typeface="Calibri"/>
              </a:rPr>
              <a:t>cake- </a:t>
            </a:r>
            <a:r>
              <a:rPr sz="1400" spc="-10" dirty="0">
                <a:latin typeface="Calibri"/>
                <a:cs typeface="Calibri"/>
              </a:rPr>
              <a:t>closeup_31432307.htm#page= 2&amp;query=eating%20cake%20p arty&amp;position=21&amp;from_view= search&amp;track=sph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3740" y="3896360"/>
            <a:ext cx="2623819" cy="17729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4867" y="4062709"/>
            <a:ext cx="2400300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latin typeface="Calibri"/>
                <a:cs typeface="Calibri"/>
              </a:rPr>
              <a:t>https://</a:t>
            </a:r>
            <a:r>
              <a:rPr sz="1200" spc="-10" dirty="0">
                <a:latin typeface="Calibri"/>
                <a:cs typeface="Calibri"/>
                <a:hlinkClick r:id="rId4"/>
              </a:rPr>
              <a:t>www.freepik.com/premium-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photo/eat-please-loving-young-father- asking-his-son-eat-his-breakfast-while- boy-turning-his-face-away-showing- </a:t>
            </a:r>
            <a:r>
              <a:rPr sz="1200" spc="-20" dirty="0">
                <a:latin typeface="Calibri"/>
                <a:cs typeface="Calibri"/>
              </a:rPr>
              <a:t>his- </a:t>
            </a:r>
            <a:r>
              <a:rPr sz="1200" spc="-10" dirty="0">
                <a:latin typeface="Calibri"/>
                <a:cs typeface="Calibri"/>
              </a:rPr>
              <a:t>reluctance_10287054.htm#query=pick y%20eater&amp;position=47&amp;from_view=s earch&amp;track=sph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180" y="3906520"/>
            <a:ext cx="2664459" cy="176275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336280" y="6126479"/>
            <a:ext cx="3856354" cy="731520"/>
          </a:xfrm>
          <a:custGeom>
            <a:avLst/>
            <a:gdLst/>
            <a:ahLst/>
            <a:cxnLst/>
            <a:rect l="l" t="t" r="r" b="b"/>
            <a:pathLst>
              <a:path w="3856354" h="731520">
                <a:moveTo>
                  <a:pt x="3855732" y="0"/>
                </a:moveTo>
                <a:lnTo>
                  <a:pt x="0" y="0"/>
                </a:lnTo>
                <a:lnTo>
                  <a:pt x="0" y="731520"/>
                </a:lnTo>
                <a:lnTo>
                  <a:pt x="3855732" y="731520"/>
                </a:lnTo>
                <a:lnTo>
                  <a:pt x="3855732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4218" y="6261701"/>
            <a:ext cx="2891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A2A2A"/>
                </a:solidFill>
                <a:latin typeface="Arial"/>
                <a:cs typeface="Arial"/>
              </a:rPr>
              <a:t>Watch</a:t>
            </a:r>
            <a:r>
              <a:rPr sz="1400" b="1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video</a:t>
            </a:r>
            <a:r>
              <a:rPr sz="14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1400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Arial"/>
                <a:cs typeface="Arial"/>
              </a:rPr>
              <a:t>conditioning: 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https://youtu.be/lWdR87Qnb3g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0669" y="3984266"/>
            <a:ext cx="2559050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https:</a:t>
            </a:r>
            <a:r>
              <a:rPr sz="1800" spc="-10" dirty="0">
                <a:latin typeface="Calibri"/>
                <a:cs typeface="Calibri"/>
                <a:hlinkClick r:id="rId7"/>
              </a:rPr>
              <a:t>//w</a:t>
            </a:r>
            <a:r>
              <a:rPr sz="1800" spc="-10" dirty="0">
                <a:latin typeface="Calibri"/>
                <a:cs typeface="Calibri"/>
              </a:rPr>
              <a:t>ww</a:t>
            </a:r>
            <a:r>
              <a:rPr sz="1800" spc="-10" dirty="0">
                <a:latin typeface="Calibri"/>
                <a:cs typeface="Calibri"/>
                <a:hlinkClick r:id="rId7"/>
              </a:rPr>
              <a:t>.freepik.com/f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ree-photo/yummy- pie_5403709.htm#query=o ffering%20food%20party&amp; position=4&amp;from_view=sea rch&amp;track=sph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65520" y="3896360"/>
            <a:ext cx="2626347" cy="17729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972080" y="4064642"/>
            <a:ext cx="24326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https://</a:t>
            </a:r>
            <a:r>
              <a:rPr sz="1200" spc="-10" dirty="0">
                <a:latin typeface="Calibri"/>
                <a:cs typeface="Calibri"/>
                <a:hlinkClick r:id="rId4"/>
              </a:rPr>
              <a:t>www.freepik.com/premium-</a:t>
            </a:r>
            <a:r>
              <a:rPr sz="1200" spc="-10" dirty="0">
                <a:latin typeface="Calibri"/>
                <a:cs typeface="Calibri"/>
              </a:rPr>
              <a:t> photo/cinema-entertainment-people- concept-</a:t>
            </a:r>
            <a:r>
              <a:rPr sz="1200" dirty="0">
                <a:latin typeface="Calibri"/>
                <a:cs typeface="Calibri"/>
              </a:rPr>
              <a:t>happy-</a:t>
            </a:r>
            <a:r>
              <a:rPr sz="1200" spc="-10" dirty="0">
                <a:latin typeface="Calibri"/>
                <a:cs typeface="Calibri"/>
              </a:rPr>
              <a:t>friends-watching- movie- theater_30844475.htm#query=teenag e%20boy%20eating%20popcorn%20m ovies&amp;position=13&amp;from_view=search &amp;track=sph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26500" y="3881120"/>
            <a:ext cx="2839719" cy="1788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60" y="2169204"/>
            <a:ext cx="3464559" cy="4688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26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Satiety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669" y="1092093"/>
            <a:ext cx="6962140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Feeling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fullness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absence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hunger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called</a:t>
            </a:r>
            <a:r>
              <a:rPr sz="1800" spc="-10" dirty="0">
                <a:latin typeface="Arial"/>
                <a:cs typeface="Arial"/>
              </a:rPr>
              <a:t> satiety.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"/>
              <a:cs typeface="Arial"/>
            </a:endParaRPr>
          </a:p>
          <a:p>
            <a:pPr marL="12700" marR="2824480">
              <a:lnSpc>
                <a:spcPct val="120300"/>
              </a:lnSpc>
            </a:pPr>
            <a:r>
              <a:rPr sz="1800" dirty="0">
                <a:latin typeface="Arial"/>
                <a:cs typeface="Arial"/>
              </a:rPr>
              <a:t>Fat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leptin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(satiety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hormone)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satisfied.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69" y="2526330"/>
            <a:ext cx="46482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around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25" dirty="0">
                <a:latin typeface="Arial"/>
                <a:cs typeface="Arial"/>
              </a:rPr>
              <a:t> and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body’s physical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feeling full/satiety.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669" y="3666586"/>
            <a:ext cx="463550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leptin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suppress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appetite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hunger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intake.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669" y="4476744"/>
            <a:ext cx="431800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eats,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leptin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released.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669" y="5345196"/>
            <a:ext cx="421957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appetite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suppressed.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-10" dirty="0">
                <a:latin typeface="Arial"/>
                <a:cs typeface="Arial"/>
              </a:rPr>
              <a:t> consumed.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9880" y="3423584"/>
            <a:ext cx="2667635" cy="167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glucose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 </a:t>
            </a:r>
            <a:r>
              <a:rPr sz="1800" dirty="0">
                <a:latin typeface="Arial"/>
                <a:cs typeface="Arial"/>
              </a:rPr>
              <a:t>increase,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pancreas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signals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person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stop</a:t>
            </a:r>
            <a:r>
              <a:rPr sz="1800" spc="-10" dirty="0">
                <a:latin typeface="Arial"/>
                <a:cs typeface="Arial"/>
              </a:rPr>
              <a:t> eating.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39033" y="2515866"/>
            <a:ext cx="3994785" cy="2244725"/>
            <a:chOff x="4939033" y="2515866"/>
            <a:chExt cx="3994785" cy="2244725"/>
          </a:xfrm>
        </p:grpSpPr>
        <p:sp>
          <p:nvSpPr>
            <p:cNvPr id="11" name="object 11"/>
            <p:cNvSpPr/>
            <p:nvPr/>
          </p:nvSpPr>
          <p:spPr>
            <a:xfrm>
              <a:off x="6648450" y="4416154"/>
              <a:ext cx="2214245" cy="330200"/>
            </a:xfrm>
            <a:custGeom>
              <a:avLst/>
              <a:gdLst/>
              <a:ahLst/>
              <a:cxnLst/>
              <a:rect l="l" t="t" r="r" b="b"/>
              <a:pathLst>
                <a:path w="2214245" h="330200">
                  <a:moveTo>
                    <a:pt x="0" y="329615"/>
                  </a:moveTo>
                  <a:lnTo>
                    <a:pt x="221414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2156" y="4375866"/>
              <a:ext cx="91440" cy="85090"/>
            </a:xfrm>
            <a:custGeom>
              <a:avLst/>
              <a:gdLst/>
              <a:ahLst/>
              <a:cxnLst/>
              <a:rect l="l" t="t" r="r" b="b"/>
              <a:pathLst>
                <a:path w="91440" h="85089">
                  <a:moveTo>
                    <a:pt x="0" y="0"/>
                  </a:moveTo>
                  <a:lnTo>
                    <a:pt x="12623" y="84785"/>
                  </a:lnTo>
                  <a:lnTo>
                    <a:pt x="91097" y="29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5629" y="2567075"/>
              <a:ext cx="1741805" cy="1790064"/>
            </a:xfrm>
            <a:custGeom>
              <a:avLst/>
              <a:gdLst/>
              <a:ahLst/>
              <a:cxnLst/>
              <a:rect l="l" t="t" r="r" b="b"/>
              <a:pathLst>
                <a:path w="1741804" h="1790064">
                  <a:moveTo>
                    <a:pt x="1741487" y="178995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5806" y="2515866"/>
              <a:ext cx="90805" cy="91440"/>
            </a:xfrm>
            <a:custGeom>
              <a:avLst/>
              <a:gdLst/>
              <a:ahLst/>
              <a:cxnLst/>
              <a:rect l="l" t="t" r="r" b="b"/>
              <a:pathLst>
                <a:path w="90804" h="91439">
                  <a:moveTo>
                    <a:pt x="0" y="0"/>
                  </a:moveTo>
                  <a:lnTo>
                    <a:pt x="29057" y="91338"/>
                  </a:lnTo>
                  <a:lnTo>
                    <a:pt x="90500" y="31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3065" y="3243315"/>
              <a:ext cx="1343025" cy="1161415"/>
            </a:xfrm>
            <a:custGeom>
              <a:avLst/>
              <a:gdLst/>
              <a:ahLst/>
              <a:cxnLst/>
              <a:rect l="l" t="t" r="r" b="b"/>
              <a:pathLst>
                <a:path w="1343025" h="1161414">
                  <a:moveTo>
                    <a:pt x="1342529" y="116079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39033" y="3196590"/>
              <a:ext cx="93345" cy="88900"/>
            </a:xfrm>
            <a:custGeom>
              <a:avLst/>
              <a:gdLst/>
              <a:ahLst/>
              <a:cxnLst/>
              <a:rect l="l" t="t" r="r" b="b"/>
              <a:pathLst>
                <a:path w="93345" h="88900">
                  <a:moveTo>
                    <a:pt x="0" y="0"/>
                  </a:moveTo>
                  <a:lnTo>
                    <a:pt x="36804" y="88493"/>
                  </a:lnTo>
                  <a:lnTo>
                    <a:pt x="92875" y="23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717" y="191108"/>
            <a:ext cx="9460230" cy="19538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Foods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that Provide </a:t>
            </a:r>
            <a:r>
              <a:rPr sz="1800" b="1" spc="-10" dirty="0">
                <a:solidFill>
                  <a:srgbClr val="EC7C30"/>
                </a:solidFill>
                <a:latin typeface="Arial"/>
                <a:cs typeface="Arial"/>
              </a:rPr>
              <a:t>Satiety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  <a:spcBef>
                <a:spcPts val="50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nutrients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satisfying 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not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amount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kilojoules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food.</a:t>
            </a:r>
            <a:endParaRPr sz="1800">
              <a:latin typeface="Arial"/>
              <a:cs typeface="Arial"/>
            </a:endParaRPr>
          </a:p>
          <a:p>
            <a:pPr marL="12700" marR="1146175">
              <a:lnSpc>
                <a:spcPct val="120300"/>
              </a:lnSpc>
              <a:spcBef>
                <a:spcPts val="1185"/>
              </a:spcBef>
            </a:pPr>
            <a:r>
              <a:rPr sz="1800" dirty="0">
                <a:latin typeface="Arial"/>
                <a:cs typeface="Arial"/>
              </a:rPr>
              <a:t>Filling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protein,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glycaemic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index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(GI),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fibre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unprocessed.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117" y="2247365"/>
            <a:ext cx="5257165" cy="19621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latin typeface="Arial"/>
                <a:cs typeface="Arial"/>
              </a:rPr>
              <a:t>Foods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High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  <a:p>
            <a:pPr marL="12700" marR="31877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Arial"/>
                <a:cs typeface="Arial"/>
              </a:rPr>
              <a:t>Protein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filling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macronutrient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may </a:t>
            </a:r>
            <a:r>
              <a:rPr sz="1800" dirty="0">
                <a:latin typeface="Arial"/>
                <a:cs typeface="Arial"/>
              </a:rPr>
              <a:t>supress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hormone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ghrelin,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activates hunger.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Arial"/>
                <a:cs typeface="Arial"/>
              </a:rPr>
              <a:t>Protein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hormones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signal satiety: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756" y="2678505"/>
            <a:ext cx="5608320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latin typeface="Arial"/>
                <a:cs typeface="Arial"/>
              </a:rPr>
              <a:t>Protein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stays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stomach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carbohydrates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reason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contribute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feelings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fullness.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4756" y="3818761"/>
            <a:ext cx="5130165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Lean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meats,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poultry,</a:t>
            </a:r>
            <a:r>
              <a:rPr sz="1800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legumes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beans,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fish</a:t>
            </a:r>
            <a:r>
              <a:rPr sz="18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seafood,</a:t>
            </a:r>
            <a:r>
              <a:rPr sz="18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eggs,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dairy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foods,</a:t>
            </a:r>
            <a:r>
              <a:rPr sz="18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nuts,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seeds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all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excellent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protein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sources.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113" y="4286408"/>
            <a:ext cx="5379720" cy="187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810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Cholecystokinin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hormone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after </a:t>
            </a:r>
            <a:r>
              <a:rPr sz="1800" dirty="0">
                <a:latin typeface="Arial"/>
                <a:cs typeface="Arial"/>
              </a:rPr>
              <a:t>eating;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digestion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appetite.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Adiponectin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secreted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body’s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299085" marR="2984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Leptin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body's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satiety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hormone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tells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you've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eaten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</a:t>
            </a:r>
            <a:r>
              <a:rPr sz="1800" spc="-10" dirty="0">
                <a:latin typeface="Arial"/>
                <a:cs typeface="Arial"/>
              </a:rPr>
              <a:t>fill.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3352" y="5039795"/>
            <a:ext cx="4096501" cy="1558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981" y="853050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Low GI </a:t>
            </a:r>
            <a:r>
              <a:rPr sz="1800" b="1" spc="-10" dirty="0">
                <a:latin typeface="Arial"/>
                <a:cs typeface="Arial"/>
              </a:rPr>
              <a:t>Foods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981" y="1282360"/>
            <a:ext cx="5107940" cy="1821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0"/>
              </a:spcBef>
            </a:pPr>
            <a:r>
              <a:rPr sz="1800" b="1" dirty="0">
                <a:solidFill>
                  <a:srgbClr val="2A2A2A"/>
                </a:solidFill>
                <a:latin typeface="Arial"/>
                <a:cs typeface="Arial"/>
              </a:rPr>
              <a:t>Carbohydrates</a:t>
            </a:r>
            <a:r>
              <a:rPr sz="1800" b="1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with</a:t>
            </a:r>
            <a:r>
              <a:rPr sz="18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low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GI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value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(55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less)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keep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you</a:t>
            </a:r>
            <a:r>
              <a:rPr sz="1800" spc="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feeling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full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longer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because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they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are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more</a:t>
            </a:r>
            <a:r>
              <a:rPr sz="1800" spc="-5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slowly</a:t>
            </a:r>
            <a:r>
              <a:rPr sz="18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digested,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absorbed,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metabolised.</a:t>
            </a:r>
            <a:endParaRPr sz="1800">
              <a:latin typeface="Arial"/>
              <a:cs typeface="Arial"/>
            </a:endParaRPr>
          </a:p>
          <a:p>
            <a:pPr marL="12700" marR="641985">
              <a:lnSpc>
                <a:spcPct val="119400"/>
              </a:lnSpc>
              <a:spcBef>
                <a:spcPts val="122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They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cause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lower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slower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rise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blood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glucose</a:t>
            </a:r>
            <a:r>
              <a:rPr sz="180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and,</a:t>
            </a:r>
            <a:r>
              <a:rPr sz="180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usually,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insulin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levels.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34323" y="852821"/>
            <a:ext cx="217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Foods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High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in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Fibre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6034323" y="1282132"/>
            <a:ext cx="510857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1815">
              <a:lnSpc>
                <a:spcPct val="1194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Fibre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provides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bulk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helps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you</a:t>
            </a:r>
            <a:r>
              <a:rPr sz="1800" spc="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feel</a:t>
            </a:r>
            <a:r>
              <a:rPr sz="1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full</a:t>
            </a:r>
            <a:r>
              <a:rPr sz="1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longer.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  <a:spcBef>
                <a:spcPts val="120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Fibre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may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slow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down</a:t>
            </a:r>
            <a:r>
              <a:rPr sz="1800" spc="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emptying</a:t>
            </a:r>
            <a:r>
              <a:rPr sz="1800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stomach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increase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digestion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278" y="4647124"/>
            <a:ext cx="5184775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Low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GI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foods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include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some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high-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fibre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breads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cereals,</a:t>
            </a:r>
            <a:r>
              <a:rPr sz="1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pasta,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basmati,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low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GI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rice,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quinoa,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barley,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legumes,</a:t>
            </a:r>
            <a:r>
              <a:rPr sz="1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low-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fat</a:t>
            </a:r>
            <a:r>
              <a:rPr sz="1800" spc="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dairy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products, and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some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fruit.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4323" y="4646895"/>
            <a:ext cx="5302250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1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High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amounts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of fibre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can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found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fruits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vegetables,</a:t>
            </a:r>
            <a:r>
              <a:rPr sz="18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wholegrain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foods,</a:t>
            </a:r>
            <a:r>
              <a:rPr sz="1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oat</a:t>
            </a:r>
            <a:r>
              <a:rPr sz="18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bran,</a:t>
            </a:r>
            <a:r>
              <a:rPr sz="1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barley, 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seed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husks,</a:t>
            </a:r>
            <a:r>
              <a:rPr sz="18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flaxseed,</a:t>
            </a:r>
            <a:r>
              <a:rPr sz="18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psyllium,</a:t>
            </a:r>
            <a:r>
              <a:rPr sz="1800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beans,</a:t>
            </a:r>
            <a:r>
              <a:rPr sz="1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Arial"/>
                <a:cs typeface="Arial"/>
              </a:rPr>
              <a:t>legumes.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6119" y="6126479"/>
            <a:ext cx="3866515" cy="731520"/>
          </a:xfrm>
          <a:custGeom>
            <a:avLst/>
            <a:gdLst/>
            <a:ahLst/>
            <a:cxnLst/>
            <a:rect l="l" t="t" r="r" b="b"/>
            <a:pathLst>
              <a:path w="3866515" h="731520">
                <a:moveTo>
                  <a:pt x="3865892" y="0"/>
                </a:moveTo>
                <a:lnTo>
                  <a:pt x="0" y="0"/>
                </a:lnTo>
                <a:lnTo>
                  <a:pt x="0" y="731520"/>
                </a:lnTo>
                <a:lnTo>
                  <a:pt x="3865892" y="731520"/>
                </a:lnTo>
                <a:lnTo>
                  <a:pt x="3865892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04593" y="6261701"/>
            <a:ext cx="2447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A2A2A"/>
                </a:solidFill>
                <a:latin typeface="Arial"/>
                <a:cs typeface="Arial"/>
              </a:rPr>
              <a:t>Watch</a:t>
            </a:r>
            <a:r>
              <a:rPr sz="1400" b="1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video</a:t>
            </a:r>
            <a:r>
              <a:rPr sz="14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1400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Arial"/>
                <a:cs typeface="Arial"/>
              </a:rPr>
              <a:t>satiety: 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https://youtu.be/80m7sElfNgc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123940"/>
            <a:ext cx="3865879" cy="728980"/>
          </a:xfrm>
          <a:custGeom>
            <a:avLst/>
            <a:gdLst/>
            <a:ahLst/>
            <a:cxnLst/>
            <a:rect l="l" t="t" r="r" b="b"/>
            <a:pathLst>
              <a:path w="3865879" h="728979">
                <a:moveTo>
                  <a:pt x="3865879" y="0"/>
                </a:moveTo>
                <a:lnTo>
                  <a:pt x="0" y="0"/>
                </a:lnTo>
                <a:lnTo>
                  <a:pt x="0" y="728980"/>
                </a:lnTo>
                <a:lnTo>
                  <a:pt x="3865879" y="728980"/>
                </a:lnTo>
                <a:lnTo>
                  <a:pt x="3865879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41" y="6257579"/>
            <a:ext cx="2929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A2A2A"/>
                </a:solidFill>
                <a:latin typeface="Arial"/>
                <a:cs typeface="Arial"/>
              </a:rPr>
              <a:t>Watch</a:t>
            </a:r>
            <a:r>
              <a:rPr sz="1400" b="1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video</a:t>
            </a:r>
            <a:r>
              <a:rPr sz="14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1400" spc="-5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low</a:t>
            </a:r>
            <a:r>
              <a:rPr sz="14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GI</a:t>
            </a:r>
            <a:r>
              <a:rPr sz="14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Arial"/>
                <a:cs typeface="Arial"/>
              </a:rPr>
              <a:t>foods: 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https://youtu.be/xm2T2LXZLtU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253" y="349394"/>
            <a:ext cx="8599805" cy="24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Foods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that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Do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Not</a:t>
            </a:r>
            <a:r>
              <a:rPr sz="1800" b="1" spc="-1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Provide</a:t>
            </a: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Arial"/>
                <a:cs typeface="Arial"/>
              </a:rPr>
              <a:t>Satiety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way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nutrients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food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digested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utilised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body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influences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satiety.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2700" marR="629920">
              <a:lnSpc>
                <a:spcPct val="120300"/>
              </a:lnSpc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While</a:t>
            </a:r>
            <a:r>
              <a:rPr sz="1800" spc="-8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fats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still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provide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some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degree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satiation,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protein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carbohydrates</a:t>
            </a:r>
            <a:r>
              <a:rPr sz="1800" spc="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are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better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choices</a:t>
            </a:r>
            <a:r>
              <a:rPr sz="1800" spc="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longer-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term</a:t>
            </a:r>
            <a:r>
              <a:rPr sz="18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satiety.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700" marR="769620">
              <a:lnSpc>
                <a:spcPts val="2100"/>
              </a:lnSpc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contrast,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foods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containing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high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amounts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sugar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only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stimulate</a:t>
            </a:r>
            <a:r>
              <a:rPr sz="1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satiety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reduce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food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intake</a:t>
            </a:r>
            <a:r>
              <a:rPr sz="1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short</a:t>
            </a:r>
            <a:r>
              <a:rPr sz="1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A2A"/>
                </a:solidFill>
                <a:latin typeface="Arial"/>
                <a:cs typeface="Arial"/>
              </a:rPr>
              <a:t>term.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79" y="3693160"/>
            <a:ext cx="4081779" cy="26517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460" y="3624579"/>
            <a:ext cx="4081779" cy="27203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1120" y="1874520"/>
            <a:ext cx="2984499" cy="4470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Sensory</a:t>
            </a:r>
            <a:r>
              <a:rPr spc="-20" dirty="0"/>
              <a:t> </a:t>
            </a:r>
            <a:r>
              <a:rPr dirty="0"/>
              <a:t>Appreciation</a:t>
            </a:r>
            <a:r>
              <a:rPr spc="6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Food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842" y="972630"/>
            <a:ext cx="11175365" cy="297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03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Sensory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properties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how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eat.</a:t>
            </a:r>
            <a:endParaRPr sz="1800">
              <a:latin typeface="Arial"/>
              <a:cs typeface="Arial"/>
            </a:endParaRPr>
          </a:p>
          <a:p>
            <a:pPr marL="12700" marR="1213485">
              <a:lnSpc>
                <a:spcPts val="3290"/>
              </a:lnSpc>
              <a:spcBef>
                <a:spcPts val="90"/>
              </a:spcBef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(hearing,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sight,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smell,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taste,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touch)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contribute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individual’s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appetite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satiety.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influence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eat.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latin typeface="Arial"/>
                <a:cs typeface="Arial"/>
              </a:rPr>
              <a:t>Appearance</a:t>
            </a:r>
            <a:endParaRPr sz="1800">
              <a:latin typeface="Arial"/>
              <a:cs typeface="Arial"/>
            </a:endParaRPr>
          </a:p>
          <a:p>
            <a:pPr marL="51435" marR="5080" algn="just">
              <a:lnSpc>
                <a:spcPct val="119900"/>
              </a:lnSpc>
              <a:spcBef>
                <a:spcPts val="1210"/>
              </a:spcBef>
            </a:pP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Appearance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important</a:t>
            </a:r>
            <a:r>
              <a:rPr sz="18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if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we</a:t>
            </a:r>
            <a:r>
              <a:rPr sz="18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want</a:t>
            </a:r>
            <a:r>
              <a:rPr sz="1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our</a:t>
            </a:r>
            <a:r>
              <a:rPr sz="18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food</a:t>
            </a:r>
            <a:r>
              <a:rPr sz="1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A2A"/>
                </a:solidFill>
                <a:latin typeface="Arial"/>
                <a:cs typeface="Arial"/>
              </a:rPr>
              <a:t>enjoyed. 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particular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certain </a:t>
            </a:r>
            <a:r>
              <a:rPr sz="1800" dirty="0">
                <a:latin typeface="Arial"/>
                <a:cs typeface="Arial"/>
              </a:rPr>
              <a:t>flavours,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pink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assume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strawberry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flavour.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stronger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colour,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imagine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flavour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be.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59" y="4183379"/>
            <a:ext cx="2943847" cy="19634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164" y="6258519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Colourful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bright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2200" y="4183379"/>
            <a:ext cx="2943846" cy="19634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54122" y="6280584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Golden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brown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9581" y="4193540"/>
            <a:ext cx="2943846" cy="19634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78586" y="6321900"/>
            <a:ext cx="127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Flat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dull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1560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Unit 3.1.1</vt:lpstr>
      <vt:lpstr>Key Terms and Definitions</vt:lpstr>
      <vt:lpstr>Appetite</vt:lpstr>
      <vt:lpstr>The Conditioning of Appetite</vt:lpstr>
      <vt:lpstr>Satiety</vt:lpstr>
      <vt:lpstr>PowerPoint Presentation</vt:lpstr>
      <vt:lpstr>Foods High in Fibre</vt:lpstr>
      <vt:lpstr>PowerPoint Presentation</vt:lpstr>
      <vt:lpstr>The Sensory Appreciation of Food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3.1.1</dc:title>
  <dc:creator>Carolyn Mittra</dc:creator>
  <cp:lastModifiedBy>micah mittra</cp:lastModifiedBy>
  <cp:revision>1</cp:revision>
  <dcterms:created xsi:type="dcterms:W3CDTF">2023-01-27T19:24:31Z</dcterms:created>
  <dcterms:modified xsi:type="dcterms:W3CDTF">2023-01-29T18:42:52Z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2022-11-13T00:00:00Z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2023-01-27T00:00:00Z</vt:filetime>
  </property>
  <property fmtid="{D5CDD505-2E9C-101B-9397-08002B2CF9AE}" pid="5" name="Producer">
    <vt:lpwstr>Adobe PDF Library 22.3.39</vt:lpwstr>
  </property>
</Properties>
</file>