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eg"/>
  <Override PartName="/ppt/media/image5.jpg" ContentType="image/jpeg"/>
  <Override PartName="/ppt/media/image17.jpg" ContentType="image/jpeg"/>
  <Override PartName="/ppt/media/image2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67" r:id="rId4"/>
    <p:sldId id="268" r:id="rId5"/>
    <p:sldId id="269" r:id="rId6"/>
    <p:sldId id="270" r:id="rId7"/>
    <p:sldId id="272" r:id="rId8"/>
    <p:sldId id="280" r:id="rId9"/>
    <p:sldId id="271" r:id="rId10"/>
    <p:sldId id="273" r:id="rId11"/>
    <p:sldId id="274" r:id="rId12"/>
    <p:sldId id="275" r:id="rId13"/>
    <p:sldId id="276" r:id="rId14"/>
    <p:sldId id="277" r:id="rId15"/>
    <p:sldId id="278" r:id="rId16"/>
    <p:sldId id="279" r:id="rId17"/>
    <p:sldId id="281" r:id="rId18"/>
    <p:sldId id="282" r:id="rId19"/>
    <p:sldId id="283" r:id="rId20"/>
    <p:sldId id="284" r:id="rId21"/>
    <p:sldId id="285" r:id="rId2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008000"/>
    <a:srgbClr val="FEF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99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A294804-D246-4978-9D7C-F861659E1199}" type="datetimeFigureOut">
              <a:rPr lang="en-AU" smtClean="0"/>
              <a:t>19/02/2023</a:t>
            </a:fld>
            <a:endParaRPr lang="en-AU"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2840602-A0B4-4F3B-AF16-42F7BAF5DE60}" type="slidenum">
              <a:rPr lang="en-AU" smtClean="0"/>
              <a:t>‹#›</a:t>
            </a:fld>
            <a:endParaRPr lang="en-AU" dirty="0"/>
          </a:p>
        </p:txBody>
      </p:sp>
    </p:spTree>
    <p:extLst>
      <p:ext uri="{BB962C8B-B14F-4D97-AF65-F5344CB8AC3E}">
        <p14:creationId xmlns:p14="http://schemas.microsoft.com/office/powerpoint/2010/main" val="382761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rgbClr val="EC7C3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EC7C3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396220" y="330200"/>
            <a:ext cx="1475739" cy="800099"/>
          </a:xfrm>
          <a:prstGeom prst="rect">
            <a:avLst/>
          </a:prstGeom>
        </p:spPr>
      </p:pic>
      <p:pic>
        <p:nvPicPr>
          <p:cNvPr id="17" name="bg object 17"/>
          <p:cNvPicPr/>
          <p:nvPr/>
        </p:nvPicPr>
        <p:blipFill>
          <a:blip r:embed="rId3" cstate="print"/>
          <a:stretch>
            <a:fillRect/>
          </a:stretch>
        </p:blipFill>
        <p:spPr>
          <a:xfrm>
            <a:off x="2984969" y="3441110"/>
            <a:ext cx="2436473" cy="999323"/>
          </a:xfrm>
          <a:prstGeom prst="rect">
            <a:avLst/>
          </a:prstGeom>
        </p:spPr>
      </p:pic>
      <p:pic>
        <p:nvPicPr>
          <p:cNvPr id="18" name="bg object 18"/>
          <p:cNvPicPr/>
          <p:nvPr/>
        </p:nvPicPr>
        <p:blipFill>
          <a:blip r:embed="rId4" cstate="print"/>
          <a:stretch>
            <a:fillRect/>
          </a:stretch>
        </p:blipFill>
        <p:spPr>
          <a:xfrm>
            <a:off x="8570459" y="2573020"/>
            <a:ext cx="3120649" cy="1876553"/>
          </a:xfrm>
          <a:prstGeom prst="rect">
            <a:avLst/>
          </a:prstGeom>
        </p:spPr>
      </p:pic>
      <p:sp>
        <p:nvSpPr>
          <p:cNvPr id="2" name="Holder 2"/>
          <p:cNvSpPr>
            <a:spLocks noGrp="1"/>
          </p:cNvSpPr>
          <p:nvPr>
            <p:ph type="title"/>
          </p:nvPr>
        </p:nvSpPr>
        <p:spPr/>
        <p:txBody>
          <a:bodyPr lIns="0" tIns="0" rIns="0" bIns="0"/>
          <a:lstStyle>
            <a:lvl1pPr>
              <a:defRPr sz="2800" b="1" i="0">
                <a:solidFill>
                  <a:srgbClr val="EC7C3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EC7C3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396220" y="330200"/>
            <a:ext cx="1475739" cy="800099"/>
          </a:xfrm>
          <a:prstGeom prst="rect">
            <a:avLst/>
          </a:prstGeom>
        </p:spPr>
      </p:pic>
      <p:sp>
        <p:nvSpPr>
          <p:cNvPr id="2" name="Holder 2"/>
          <p:cNvSpPr>
            <a:spLocks noGrp="1"/>
          </p:cNvSpPr>
          <p:nvPr>
            <p:ph type="title"/>
          </p:nvPr>
        </p:nvSpPr>
        <p:spPr>
          <a:xfrm>
            <a:off x="408004" y="311429"/>
            <a:ext cx="5859378" cy="529046"/>
          </a:xfrm>
          <a:prstGeom prst="rect">
            <a:avLst/>
          </a:prstGeom>
        </p:spPr>
        <p:txBody>
          <a:bodyPr wrap="square" lIns="0" tIns="0" rIns="0" bIns="0">
            <a:spAutoFit/>
          </a:bodyPr>
          <a:lstStyle>
            <a:lvl1pPr>
              <a:defRPr sz="2800" b="1" i="0">
                <a:solidFill>
                  <a:srgbClr val="EC7C30"/>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2/19/2023</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vcaa.vic.edu.a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atforhealth.gov.au/eating-well/tips-eating-well/how-add-variety-your-diet" TargetMode="External"/><Relationship Id="rId7" Type="http://schemas.openxmlformats.org/officeDocument/2006/relationships/image" Target="../media/image26.jpg"/><Relationship Id="rId2" Type="http://schemas.openxmlformats.org/officeDocument/2006/relationships/hyperlink" Target="https://www.eatforhealth.gov.au/eating-well/tips-eating-well/low-fat-cooking-techniques"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www.eatforhealth.gov.au/eating-well/tips-eating-well/healthy-meal-and-snack-ideas" TargetMode="External"/><Relationship Id="rId4" Type="http://schemas.openxmlformats.org/officeDocument/2006/relationships/hyperlink" Target="https://www.eatforhealth.gov.au/eating-well/tips-eating-well/meal-plann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hrome-extension/efaidnbmnnnibpcajpcglclefindmkaj/https:/www.eatforhealth.gov.au/sites/default/files/content/The%20Guidelines/n55j_australian_dietary_guidelines_poster.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chrome-extension/efaidnbmnnnibpcajpcglclefindmkaj/https:/www.eatforhealth.gov.au/sites/default/files/content/The%20Guidelines/n55h_healthy_eating_during_pregnancy_0_0.pdf" TargetMode="External"/><Relationship Id="rId5" Type="http://schemas.openxmlformats.org/officeDocument/2006/relationships/hyperlink" Target="http://chrome-extension/efaidnbmnnnibpcajpcglclefindmkaj/https:/www.eatforhealth.gov.au/sites/default/files/content/The%20Guidelines/n55f_children_brochure.pdf" TargetMode="External"/><Relationship Id="rId4" Type="http://schemas.openxmlformats.org/officeDocument/2006/relationships/hyperlink" Target="http://chrome-extension/efaidnbmnnnibpcajpcglclefindmkaj/https:/www.eatforhealth.gov.au/sites/default/files/content/The%20Guidelines/n55g_adult_brochur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eatforhealth.gov.au/food-essentials/how-much-do-we-need-each-day/serve-sizes" TargetMode="External"/><Relationship Id="rId2" Type="http://schemas.openxmlformats.org/officeDocument/2006/relationships/hyperlink" Target="https://www.eatforhealth.gov.au/guidelines/australian-guide-healthy-eatin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510" y="151129"/>
            <a:ext cx="11925300" cy="6598920"/>
          </a:xfrm>
          <a:custGeom>
            <a:avLst/>
            <a:gdLst/>
            <a:ahLst/>
            <a:cxnLst/>
            <a:rect l="l" t="t" r="r" b="b"/>
            <a:pathLst>
              <a:path w="11925300" h="6598920">
                <a:moveTo>
                  <a:pt x="0" y="0"/>
                </a:moveTo>
                <a:lnTo>
                  <a:pt x="11925300" y="0"/>
                </a:lnTo>
                <a:lnTo>
                  <a:pt x="11925300" y="6598920"/>
                </a:lnTo>
                <a:lnTo>
                  <a:pt x="0" y="6598920"/>
                </a:lnTo>
                <a:lnTo>
                  <a:pt x="0" y="0"/>
                </a:lnTo>
                <a:close/>
              </a:path>
            </a:pathLst>
          </a:custGeom>
          <a:ln w="38099">
            <a:solidFill>
              <a:srgbClr val="EC7C30"/>
            </a:solidFill>
          </a:ln>
        </p:spPr>
        <p:txBody>
          <a:bodyPr wrap="square" lIns="0" tIns="0" rIns="0" bIns="0" rtlCol="0"/>
          <a:lstStyle/>
          <a:p>
            <a:endParaRPr dirty="0"/>
          </a:p>
        </p:txBody>
      </p:sp>
      <p:sp>
        <p:nvSpPr>
          <p:cNvPr id="3" name="object 3"/>
          <p:cNvSpPr txBox="1">
            <a:spLocks noGrp="1"/>
          </p:cNvSpPr>
          <p:nvPr>
            <p:ph type="title"/>
          </p:nvPr>
        </p:nvSpPr>
        <p:spPr>
          <a:xfrm>
            <a:off x="506095" y="308173"/>
            <a:ext cx="5859378" cy="491291"/>
          </a:xfrm>
          <a:prstGeom prst="rect">
            <a:avLst/>
          </a:prstGeom>
        </p:spPr>
        <p:txBody>
          <a:bodyPr vert="horz" wrap="square" lIns="0" tIns="120780" rIns="0" bIns="0" rtlCol="0">
            <a:spAutoFit/>
          </a:bodyPr>
          <a:lstStyle/>
          <a:p>
            <a:pPr marL="75565">
              <a:lnSpc>
                <a:spcPct val="100000"/>
              </a:lnSpc>
              <a:spcBef>
                <a:spcPts val="100"/>
              </a:spcBef>
            </a:pPr>
            <a:r>
              <a:rPr sz="2400" dirty="0"/>
              <a:t>Unit</a:t>
            </a:r>
            <a:r>
              <a:rPr sz="2400" spc="-20" dirty="0"/>
              <a:t> </a:t>
            </a:r>
            <a:r>
              <a:rPr sz="2400" spc="-10" dirty="0"/>
              <a:t>3.1.</a:t>
            </a:r>
            <a:r>
              <a:rPr lang="en-US" sz="2400" spc="-10" dirty="0"/>
              <a:t>5</a:t>
            </a:r>
            <a:endParaRPr sz="2400" dirty="0"/>
          </a:p>
        </p:txBody>
      </p:sp>
      <p:sp>
        <p:nvSpPr>
          <p:cNvPr id="4" name="object 4"/>
          <p:cNvSpPr txBox="1"/>
          <p:nvPr/>
        </p:nvSpPr>
        <p:spPr>
          <a:xfrm>
            <a:off x="506095" y="1447800"/>
            <a:ext cx="11200130" cy="3467488"/>
          </a:xfrm>
          <a:prstGeom prst="rect">
            <a:avLst/>
          </a:prstGeom>
        </p:spPr>
        <p:txBody>
          <a:bodyPr vert="horz" wrap="square" lIns="0" tIns="158115" rIns="0" bIns="0" rtlCol="0">
            <a:spAutoFit/>
          </a:bodyPr>
          <a:lstStyle/>
          <a:p>
            <a:pPr marL="71120">
              <a:spcBef>
                <a:spcPts val="870"/>
              </a:spcBef>
            </a:pPr>
            <a:r>
              <a:rPr lang="en-US" b="1" dirty="0">
                <a:solidFill>
                  <a:srgbClr val="EC7C30"/>
                </a:solidFill>
                <a:effectLst/>
                <a:latin typeface="Arial" panose="020B0604020202020204" pitchFamily="34" charset="0"/>
                <a:ea typeface="Arial" panose="020B0604020202020204" pitchFamily="34" charset="0"/>
                <a:cs typeface="Arial" panose="020B0604020202020204" pitchFamily="34" charset="0"/>
              </a:rPr>
              <a:t>Key</a:t>
            </a:r>
            <a:r>
              <a:rPr lang="en-US" b="1" spc="-20" dirty="0">
                <a:solidFill>
                  <a:srgbClr val="EC7C30"/>
                </a:solidFill>
                <a:effectLst/>
                <a:latin typeface="Arial" panose="020B0604020202020204" pitchFamily="34" charset="0"/>
                <a:ea typeface="Arial" panose="020B0604020202020204" pitchFamily="34" charset="0"/>
                <a:cs typeface="Arial" panose="020B0604020202020204" pitchFamily="34" charset="0"/>
              </a:rPr>
              <a:t> </a:t>
            </a:r>
            <a:r>
              <a:rPr lang="en-US" b="1" dirty="0">
                <a:solidFill>
                  <a:srgbClr val="EC7C30"/>
                </a:solidFill>
                <a:effectLst/>
                <a:latin typeface="Arial" panose="020B0604020202020204" pitchFamily="34" charset="0"/>
                <a:ea typeface="Arial" panose="020B0604020202020204" pitchFamily="34" charset="0"/>
                <a:cs typeface="Arial" panose="020B0604020202020204" pitchFamily="34" charset="0"/>
              </a:rPr>
              <a:t>Knowledge </a:t>
            </a:r>
            <a:r>
              <a:rPr lang="en-US" b="1" spc="-20" dirty="0">
                <a:solidFill>
                  <a:srgbClr val="EC7C30"/>
                </a:solidFill>
                <a:effectLst/>
                <a:latin typeface="Arial" panose="020B0604020202020204" pitchFamily="34" charset="0"/>
                <a:ea typeface="Arial" panose="020B0604020202020204" pitchFamily="34" charset="0"/>
                <a:cs typeface="Arial" panose="020B0604020202020204" pitchFamily="34" charset="0"/>
              </a:rPr>
              <a:t>3.1.5</a:t>
            </a:r>
            <a:endParaRPr lang="en-AU" b="1" dirty="0">
              <a:effectLst/>
              <a:latin typeface="Arial" panose="020B0604020202020204" pitchFamily="34" charset="0"/>
              <a:ea typeface="Arial" panose="020B0604020202020204" pitchFamily="34" charset="0"/>
              <a:cs typeface="Arial" panose="020B0604020202020204" pitchFamily="34" charset="0"/>
            </a:endParaRPr>
          </a:p>
          <a:p>
            <a:pPr marL="71120">
              <a:lnSpc>
                <a:spcPct val="120000"/>
              </a:lnSpc>
              <a:spcBef>
                <a:spcPts val="830"/>
              </a:spcBef>
            </a:pPr>
            <a:r>
              <a:rPr lang="en-US" b="0" i="0" dirty="0">
                <a:solidFill>
                  <a:srgbClr val="000000"/>
                </a:solidFill>
                <a:effectLst/>
                <a:latin typeface="Arial" panose="020B0604020202020204" pitchFamily="34" charset="0"/>
                <a:cs typeface="Arial" panose="020B0604020202020204" pitchFamily="34" charset="0"/>
              </a:rPr>
              <a:t>The nutritional rationale of the Australian Guide to Healthy Eating, with particular focus on the ways in which food selection can assist in the prevention of obesity and related lifestyle diseases.</a:t>
            </a:r>
          </a:p>
          <a:p>
            <a:pPr marL="71120">
              <a:lnSpc>
                <a:spcPct val="120000"/>
              </a:lnSpc>
              <a:spcBef>
                <a:spcPts val="830"/>
              </a:spcBef>
            </a:pPr>
            <a:r>
              <a:rPr lang="en-US" b="1" dirty="0">
                <a:solidFill>
                  <a:srgbClr val="EC7C30"/>
                </a:solidFill>
                <a:effectLst/>
                <a:latin typeface="Arial" panose="020B0604020202020204" pitchFamily="34" charset="0"/>
                <a:ea typeface="Arial" panose="020B0604020202020204" pitchFamily="34" charset="0"/>
                <a:cs typeface="Arial" panose="020B0604020202020204" pitchFamily="34" charset="0"/>
              </a:rPr>
              <a:t>Key</a:t>
            </a:r>
            <a:r>
              <a:rPr lang="en-US" b="1" spc="-25" dirty="0">
                <a:solidFill>
                  <a:srgbClr val="EC7C30"/>
                </a:solidFill>
                <a:effectLst/>
                <a:latin typeface="Arial" panose="020B0604020202020204" pitchFamily="34" charset="0"/>
                <a:ea typeface="Arial" panose="020B0604020202020204" pitchFamily="34" charset="0"/>
                <a:cs typeface="Arial" panose="020B0604020202020204" pitchFamily="34" charset="0"/>
              </a:rPr>
              <a:t> </a:t>
            </a:r>
            <a:r>
              <a:rPr lang="en-US" b="1" dirty="0">
                <a:solidFill>
                  <a:srgbClr val="EC7C30"/>
                </a:solidFill>
                <a:effectLst/>
                <a:latin typeface="Arial" panose="020B0604020202020204" pitchFamily="34" charset="0"/>
                <a:ea typeface="Arial" panose="020B0604020202020204" pitchFamily="34" charset="0"/>
                <a:cs typeface="Arial" panose="020B0604020202020204" pitchFamily="34" charset="0"/>
              </a:rPr>
              <a:t>Skills </a:t>
            </a:r>
            <a:r>
              <a:rPr lang="en-US" b="1" spc="-10" dirty="0">
                <a:solidFill>
                  <a:srgbClr val="EC7C30"/>
                </a:solidFill>
                <a:effectLst/>
                <a:latin typeface="Arial" panose="020B0604020202020204" pitchFamily="34" charset="0"/>
                <a:ea typeface="Arial" panose="020B0604020202020204" pitchFamily="34" charset="0"/>
                <a:cs typeface="Arial" panose="020B0604020202020204" pitchFamily="34" charset="0"/>
              </a:rPr>
              <a:t>3.1.4</a:t>
            </a:r>
            <a:endParaRPr lang="en-AU" b="1" dirty="0">
              <a:effectLst/>
              <a:latin typeface="Arial" panose="020B0604020202020204" pitchFamily="34" charset="0"/>
              <a:ea typeface="Arial" panose="020B0604020202020204" pitchFamily="34" charset="0"/>
              <a:cs typeface="Arial" panose="020B0604020202020204" pitchFamily="34" charset="0"/>
            </a:endParaRPr>
          </a:p>
          <a:p>
            <a:pPr marL="71120">
              <a:spcBef>
                <a:spcPts val="830"/>
              </a:spcBef>
            </a:pPr>
            <a:r>
              <a:rPr lang="en-US" b="0" i="0" dirty="0">
                <a:solidFill>
                  <a:srgbClr val="000000"/>
                </a:solidFill>
                <a:effectLst/>
                <a:latin typeface="Arial" panose="020B0604020202020204" pitchFamily="34" charset="0"/>
                <a:cs typeface="Arial" panose="020B0604020202020204" pitchFamily="34" charset="0"/>
              </a:rPr>
              <a:t>Discuss the nutritional rationale of the Australian Guide to Healthy Eating.</a:t>
            </a:r>
          </a:p>
          <a:p>
            <a:pPr marL="71120">
              <a:spcBef>
                <a:spcPts val="830"/>
              </a:spcBef>
            </a:pPr>
            <a:r>
              <a:rPr lang="en-US" b="1" dirty="0">
                <a:solidFill>
                  <a:srgbClr val="EC7C30"/>
                </a:solidFill>
                <a:effectLst/>
                <a:latin typeface="Arial" panose="020B0604020202020204" pitchFamily="34" charset="0"/>
                <a:ea typeface="Arial" panose="020B0604020202020204" pitchFamily="34" charset="0"/>
                <a:cs typeface="Arial" panose="020B0604020202020204" pitchFamily="34" charset="0"/>
              </a:rPr>
              <a:t>Key</a:t>
            </a:r>
            <a:r>
              <a:rPr lang="en-US" b="1" spc="-25" dirty="0">
                <a:solidFill>
                  <a:srgbClr val="EC7C30"/>
                </a:solidFill>
                <a:effectLst/>
                <a:latin typeface="Arial" panose="020B0604020202020204" pitchFamily="34" charset="0"/>
                <a:ea typeface="Arial" panose="020B0604020202020204" pitchFamily="34" charset="0"/>
                <a:cs typeface="Arial" panose="020B0604020202020204" pitchFamily="34" charset="0"/>
              </a:rPr>
              <a:t> </a:t>
            </a:r>
            <a:r>
              <a:rPr lang="en-US" b="1" dirty="0">
                <a:solidFill>
                  <a:srgbClr val="EC7C30"/>
                </a:solidFill>
                <a:effectLst/>
                <a:latin typeface="Arial" panose="020B0604020202020204" pitchFamily="34" charset="0"/>
                <a:ea typeface="Arial" panose="020B0604020202020204" pitchFamily="34" charset="0"/>
                <a:cs typeface="Arial" panose="020B0604020202020204" pitchFamily="34" charset="0"/>
              </a:rPr>
              <a:t>Skills </a:t>
            </a:r>
            <a:r>
              <a:rPr lang="en-US" b="1" spc="-10" dirty="0">
                <a:solidFill>
                  <a:srgbClr val="EC7C30"/>
                </a:solidFill>
                <a:effectLst/>
                <a:latin typeface="Arial" panose="020B0604020202020204" pitchFamily="34" charset="0"/>
                <a:ea typeface="Arial" panose="020B0604020202020204" pitchFamily="34" charset="0"/>
                <a:cs typeface="Arial" panose="020B0604020202020204" pitchFamily="34" charset="0"/>
              </a:rPr>
              <a:t>3.1.8</a:t>
            </a:r>
            <a:endParaRPr lang="en-AU" b="1" dirty="0">
              <a:effectLst/>
              <a:latin typeface="Arial" panose="020B0604020202020204" pitchFamily="34" charset="0"/>
              <a:ea typeface="Arial" panose="020B0604020202020204" pitchFamily="34" charset="0"/>
              <a:cs typeface="Arial" panose="020B0604020202020204" pitchFamily="34" charset="0"/>
            </a:endParaRPr>
          </a:p>
          <a:p>
            <a:pPr marL="70485">
              <a:lnSpc>
                <a:spcPct val="120000"/>
              </a:lnSpc>
              <a:spcBef>
                <a:spcPts val="830"/>
              </a:spcBef>
              <a:spcAft>
                <a:spcPts val="0"/>
              </a:spcAft>
            </a:pPr>
            <a:r>
              <a:rPr lang="en-US" b="0" i="0" dirty="0">
                <a:solidFill>
                  <a:srgbClr val="000000"/>
                </a:solidFill>
                <a:effectLst/>
                <a:latin typeface="Arial" panose="020B0604020202020204" pitchFamily="34" charset="0"/>
                <a:cs typeface="Arial" panose="020B0604020202020204" pitchFamily="34" charset="0"/>
              </a:rPr>
              <a:t>Apply the healthy eating recommendations of the Australian Dietary Guidelines and Australian Guide to Healthy Eating to the planning of daily food intake and, through practical activities, create nutritious meals to cater for a diverse range of needs.</a:t>
            </a:r>
            <a:endParaRPr lang="en-AU" dirty="0">
              <a:effectLst/>
              <a:latin typeface="Arial" panose="020B0604020202020204" pitchFamily="34" charset="0"/>
              <a:ea typeface="Arial" panose="020B0604020202020204" pitchFamily="34" charset="0"/>
              <a:cs typeface="Arial" panose="020B0604020202020204" pitchFamily="34" charset="0"/>
            </a:endParaRPr>
          </a:p>
        </p:txBody>
      </p:sp>
      <p:sp>
        <p:nvSpPr>
          <p:cNvPr id="5" name="object 5"/>
          <p:cNvSpPr txBox="1"/>
          <p:nvPr/>
        </p:nvSpPr>
        <p:spPr>
          <a:xfrm>
            <a:off x="579118" y="5786184"/>
            <a:ext cx="11065510" cy="664845"/>
          </a:xfrm>
          <a:prstGeom prst="rect">
            <a:avLst/>
          </a:prstGeom>
        </p:spPr>
        <p:txBody>
          <a:bodyPr vert="horz" wrap="square" lIns="0" tIns="13970" rIns="0" bIns="0" rtlCol="0">
            <a:spAutoFit/>
          </a:bodyPr>
          <a:lstStyle/>
          <a:p>
            <a:pPr marL="12700" marR="13335">
              <a:lnSpc>
                <a:spcPct val="100000"/>
              </a:lnSpc>
              <a:spcBef>
                <a:spcPts val="110"/>
              </a:spcBef>
            </a:pPr>
            <a:r>
              <a:rPr sz="1050" b="1" dirty="0">
                <a:latin typeface="Arial"/>
                <a:cs typeface="Arial"/>
              </a:rPr>
              <a:t>VCE</a:t>
            </a:r>
            <a:r>
              <a:rPr sz="1050" b="1" spc="-35" dirty="0">
                <a:latin typeface="Arial"/>
                <a:cs typeface="Arial"/>
              </a:rPr>
              <a:t> </a:t>
            </a:r>
            <a:r>
              <a:rPr sz="1050" b="1" dirty="0">
                <a:latin typeface="Arial"/>
                <a:cs typeface="Arial"/>
              </a:rPr>
              <a:t>Food</a:t>
            </a:r>
            <a:r>
              <a:rPr sz="1050" b="1" spc="-60" dirty="0">
                <a:latin typeface="Arial"/>
                <a:cs typeface="Arial"/>
              </a:rPr>
              <a:t> </a:t>
            </a:r>
            <a:r>
              <a:rPr sz="1050" b="1" dirty="0">
                <a:latin typeface="Arial"/>
                <a:cs typeface="Arial"/>
              </a:rPr>
              <a:t>Studies</a:t>
            </a:r>
            <a:r>
              <a:rPr sz="1050" b="1" spc="-50" dirty="0">
                <a:latin typeface="Arial"/>
                <a:cs typeface="Arial"/>
              </a:rPr>
              <a:t> </a:t>
            </a:r>
            <a:r>
              <a:rPr sz="1050" b="1" dirty="0">
                <a:latin typeface="Arial"/>
                <a:cs typeface="Arial"/>
              </a:rPr>
              <a:t>Study</a:t>
            </a:r>
            <a:r>
              <a:rPr sz="1050" b="1" spc="-45" dirty="0">
                <a:latin typeface="Arial"/>
                <a:cs typeface="Arial"/>
              </a:rPr>
              <a:t> </a:t>
            </a:r>
            <a:r>
              <a:rPr sz="1050" b="1" dirty="0">
                <a:latin typeface="Arial"/>
                <a:cs typeface="Arial"/>
              </a:rPr>
              <a:t>Design</a:t>
            </a:r>
            <a:r>
              <a:rPr sz="1050" b="1" spc="-25" dirty="0">
                <a:latin typeface="Arial"/>
                <a:cs typeface="Arial"/>
              </a:rPr>
              <a:t> </a:t>
            </a:r>
            <a:r>
              <a:rPr sz="1050" b="1" dirty="0">
                <a:latin typeface="Arial"/>
                <a:cs typeface="Arial"/>
              </a:rPr>
              <a:t>p.</a:t>
            </a:r>
            <a:r>
              <a:rPr sz="1050" b="1" spc="-50" dirty="0">
                <a:latin typeface="Arial"/>
                <a:cs typeface="Arial"/>
              </a:rPr>
              <a:t> </a:t>
            </a:r>
            <a:r>
              <a:rPr sz="1050" b="1" dirty="0">
                <a:latin typeface="Arial"/>
                <a:cs typeface="Arial"/>
              </a:rPr>
              <a:t>20</a:t>
            </a:r>
            <a:r>
              <a:rPr sz="1050" b="1" spc="-30" dirty="0">
                <a:latin typeface="Arial"/>
                <a:cs typeface="Arial"/>
              </a:rPr>
              <a:t> </a:t>
            </a:r>
            <a:r>
              <a:rPr sz="1050" b="1" dirty="0">
                <a:latin typeface="Arial"/>
                <a:cs typeface="Arial"/>
              </a:rPr>
              <a:t>and</a:t>
            </a:r>
            <a:r>
              <a:rPr sz="1050" b="1" spc="-20" dirty="0">
                <a:latin typeface="Arial"/>
                <a:cs typeface="Arial"/>
              </a:rPr>
              <a:t> </a:t>
            </a:r>
            <a:r>
              <a:rPr sz="1050" b="1" dirty="0">
                <a:latin typeface="Arial"/>
                <a:cs typeface="Arial"/>
              </a:rPr>
              <a:t>21,</a:t>
            </a:r>
            <a:r>
              <a:rPr sz="1050" b="1" spc="-35" dirty="0">
                <a:latin typeface="Arial"/>
                <a:cs typeface="Arial"/>
              </a:rPr>
              <a:t> </a:t>
            </a:r>
            <a:r>
              <a:rPr sz="1050" i="1" dirty="0">
                <a:latin typeface="Arial"/>
                <a:cs typeface="Arial"/>
              </a:rPr>
              <a:t>Extracts</a:t>
            </a:r>
            <a:r>
              <a:rPr sz="1050" i="1" spc="-65" dirty="0">
                <a:latin typeface="Arial"/>
                <a:cs typeface="Arial"/>
              </a:rPr>
              <a:t> </a:t>
            </a:r>
            <a:r>
              <a:rPr sz="1050" i="1" dirty="0">
                <a:latin typeface="Arial"/>
                <a:cs typeface="Arial"/>
              </a:rPr>
              <a:t>from</a:t>
            </a:r>
            <a:r>
              <a:rPr sz="1050" i="1" spc="-55" dirty="0">
                <a:latin typeface="Arial"/>
                <a:cs typeface="Arial"/>
              </a:rPr>
              <a:t> </a:t>
            </a:r>
            <a:r>
              <a:rPr sz="1050" i="1" dirty="0">
                <a:latin typeface="Arial"/>
                <a:cs typeface="Arial"/>
              </a:rPr>
              <a:t>the</a:t>
            </a:r>
            <a:r>
              <a:rPr sz="1050" i="1" spc="-30" dirty="0">
                <a:latin typeface="Arial"/>
                <a:cs typeface="Arial"/>
              </a:rPr>
              <a:t> </a:t>
            </a:r>
            <a:r>
              <a:rPr sz="1050" i="1" dirty="0">
                <a:latin typeface="Arial"/>
                <a:cs typeface="Arial"/>
              </a:rPr>
              <a:t>VCE</a:t>
            </a:r>
            <a:r>
              <a:rPr sz="1050" i="1" spc="-40" dirty="0">
                <a:latin typeface="Arial"/>
                <a:cs typeface="Arial"/>
              </a:rPr>
              <a:t> </a:t>
            </a:r>
            <a:r>
              <a:rPr sz="1050" i="1" dirty="0">
                <a:latin typeface="Arial"/>
                <a:cs typeface="Arial"/>
              </a:rPr>
              <a:t>Food</a:t>
            </a:r>
            <a:r>
              <a:rPr sz="1050" i="1" spc="-10" dirty="0">
                <a:latin typeface="Arial"/>
                <a:cs typeface="Arial"/>
              </a:rPr>
              <a:t> </a:t>
            </a:r>
            <a:r>
              <a:rPr sz="1050" i="1" dirty="0">
                <a:latin typeface="Arial"/>
                <a:cs typeface="Arial"/>
              </a:rPr>
              <a:t>Studies</a:t>
            </a:r>
            <a:r>
              <a:rPr sz="1050" i="1" spc="-10" dirty="0">
                <a:latin typeface="Arial"/>
                <a:cs typeface="Arial"/>
              </a:rPr>
              <a:t> </a:t>
            </a:r>
            <a:r>
              <a:rPr sz="1050" i="1" dirty="0">
                <a:latin typeface="Arial"/>
                <a:cs typeface="Arial"/>
              </a:rPr>
              <a:t>Study</a:t>
            </a:r>
            <a:r>
              <a:rPr sz="1050" i="1" spc="-30" dirty="0">
                <a:latin typeface="Arial"/>
                <a:cs typeface="Arial"/>
              </a:rPr>
              <a:t> </a:t>
            </a:r>
            <a:r>
              <a:rPr sz="1050" i="1" dirty="0">
                <a:latin typeface="Arial"/>
                <a:cs typeface="Arial"/>
              </a:rPr>
              <a:t>Design</a:t>
            </a:r>
            <a:r>
              <a:rPr sz="1050" i="1" spc="-25" dirty="0">
                <a:latin typeface="Arial"/>
                <a:cs typeface="Arial"/>
              </a:rPr>
              <a:t> </a:t>
            </a:r>
            <a:r>
              <a:rPr sz="1050" i="1" spc="-10" dirty="0">
                <a:latin typeface="Arial"/>
                <a:cs typeface="Arial"/>
              </a:rPr>
              <a:t>(2023-</a:t>
            </a:r>
            <a:r>
              <a:rPr sz="1050" i="1" dirty="0">
                <a:latin typeface="Arial"/>
                <a:cs typeface="Arial"/>
              </a:rPr>
              <a:t>2027)</a:t>
            </a:r>
            <a:r>
              <a:rPr sz="1050" i="1" spc="5" dirty="0">
                <a:latin typeface="Arial"/>
                <a:cs typeface="Arial"/>
              </a:rPr>
              <a:t> </a:t>
            </a:r>
            <a:r>
              <a:rPr sz="1050" i="1" dirty="0">
                <a:latin typeface="Arial"/>
                <a:cs typeface="Arial"/>
              </a:rPr>
              <a:t>reproduced</a:t>
            </a:r>
            <a:r>
              <a:rPr sz="1050" i="1" spc="-25" dirty="0">
                <a:latin typeface="Arial"/>
                <a:cs typeface="Arial"/>
              </a:rPr>
              <a:t> </a:t>
            </a:r>
            <a:r>
              <a:rPr sz="1050" i="1" dirty="0">
                <a:latin typeface="Arial"/>
                <a:cs typeface="Arial"/>
              </a:rPr>
              <a:t>by</a:t>
            </a:r>
            <a:r>
              <a:rPr sz="1050" i="1" spc="-30" dirty="0">
                <a:latin typeface="Arial"/>
                <a:cs typeface="Arial"/>
              </a:rPr>
              <a:t> </a:t>
            </a:r>
            <a:r>
              <a:rPr sz="1050" i="1" dirty="0">
                <a:latin typeface="Arial"/>
                <a:cs typeface="Arial"/>
              </a:rPr>
              <a:t>permission;</a:t>
            </a:r>
            <a:r>
              <a:rPr sz="1050" i="1" spc="-15" dirty="0">
                <a:latin typeface="Arial"/>
                <a:cs typeface="Arial"/>
              </a:rPr>
              <a:t> </a:t>
            </a:r>
            <a:r>
              <a:rPr sz="1050" i="1" dirty="0">
                <a:latin typeface="Arial"/>
                <a:cs typeface="Arial"/>
              </a:rPr>
              <a:t>©</a:t>
            </a:r>
            <a:r>
              <a:rPr sz="1050" i="1" spc="-35" dirty="0">
                <a:latin typeface="Arial"/>
                <a:cs typeface="Arial"/>
              </a:rPr>
              <a:t> </a:t>
            </a:r>
            <a:r>
              <a:rPr sz="1050" i="1" dirty="0">
                <a:latin typeface="Arial"/>
                <a:cs typeface="Arial"/>
              </a:rPr>
              <a:t>VCAA.</a:t>
            </a:r>
            <a:r>
              <a:rPr sz="1050" i="1" spc="-35" dirty="0">
                <a:latin typeface="Arial"/>
                <a:cs typeface="Arial"/>
              </a:rPr>
              <a:t> </a:t>
            </a:r>
            <a:r>
              <a:rPr sz="1050" i="1" dirty="0">
                <a:latin typeface="Arial"/>
                <a:cs typeface="Arial"/>
              </a:rPr>
              <a:t>VCE</a:t>
            </a:r>
            <a:r>
              <a:rPr sz="1050" i="1" spc="-25" dirty="0">
                <a:latin typeface="Arial"/>
                <a:cs typeface="Arial"/>
              </a:rPr>
              <a:t> </a:t>
            </a:r>
            <a:r>
              <a:rPr sz="1050" i="1" dirty="0">
                <a:latin typeface="Arial"/>
                <a:cs typeface="Arial"/>
              </a:rPr>
              <a:t>is</a:t>
            </a:r>
            <a:r>
              <a:rPr sz="1050" i="1" spc="-25" dirty="0">
                <a:latin typeface="Arial"/>
                <a:cs typeface="Arial"/>
              </a:rPr>
              <a:t> </a:t>
            </a:r>
            <a:r>
              <a:rPr sz="1050" i="1" dirty="0">
                <a:latin typeface="Arial"/>
                <a:cs typeface="Arial"/>
              </a:rPr>
              <a:t>a</a:t>
            </a:r>
            <a:r>
              <a:rPr sz="1050" i="1" spc="-30" dirty="0">
                <a:latin typeface="Arial"/>
                <a:cs typeface="Arial"/>
              </a:rPr>
              <a:t> </a:t>
            </a:r>
            <a:r>
              <a:rPr sz="1050" i="1" dirty="0">
                <a:latin typeface="Arial"/>
                <a:cs typeface="Arial"/>
              </a:rPr>
              <a:t>registered</a:t>
            </a:r>
            <a:r>
              <a:rPr sz="1050" i="1" spc="-30" dirty="0">
                <a:latin typeface="Arial"/>
                <a:cs typeface="Arial"/>
              </a:rPr>
              <a:t> </a:t>
            </a:r>
            <a:r>
              <a:rPr sz="1050" i="1" dirty="0">
                <a:latin typeface="Arial"/>
                <a:cs typeface="Arial"/>
              </a:rPr>
              <a:t>trademark</a:t>
            </a:r>
            <a:r>
              <a:rPr sz="1050" i="1" spc="-45" dirty="0">
                <a:latin typeface="Arial"/>
                <a:cs typeface="Arial"/>
              </a:rPr>
              <a:t> </a:t>
            </a:r>
            <a:r>
              <a:rPr sz="1050" i="1" dirty="0">
                <a:latin typeface="Arial"/>
                <a:cs typeface="Arial"/>
              </a:rPr>
              <a:t>of</a:t>
            </a:r>
            <a:r>
              <a:rPr sz="1050" i="1" spc="-30" dirty="0">
                <a:latin typeface="Arial"/>
                <a:cs typeface="Arial"/>
              </a:rPr>
              <a:t> </a:t>
            </a:r>
            <a:r>
              <a:rPr sz="1050" i="1" spc="-25" dirty="0">
                <a:latin typeface="Arial"/>
                <a:cs typeface="Arial"/>
              </a:rPr>
              <a:t>the </a:t>
            </a:r>
            <a:r>
              <a:rPr sz="1050" i="1" dirty="0">
                <a:latin typeface="Arial"/>
                <a:cs typeface="Arial"/>
              </a:rPr>
              <a:t>VCAA.</a:t>
            </a:r>
            <a:r>
              <a:rPr sz="1050" i="1" spc="-45" dirty="0">
                <a:latin typeface="Arial"/>
                <a:cs typeface="Arial"/>
              </a:rPr>
              <a:t> </a:t>
            </a:r>
            <a:r>
              <a:rPr sz="1050" i="1" dirty="0">
                <a:latin typeface="Arial"/>
                <a:cs typeface="Arial"/>
              </a:rPr>
              <a:t>The</a:t>
            </a:r>
            <a:r>
              <a:rPr sz="1050" i="1" spc="-30" dirty="0">
                <a:latin typeface="Arial"/>
                <a:cs typeface="Arial"/>
              </a:rPr>
              <a:t> </a:t>
            </a:r>
            <a:r>
              <a:rPr sz="1050" i="1" dirty="0">
                <a:latin typeface="Arial"/>
                <a:cs typeface="Arial"/>
              </a:rPr>
              <a:t>VCAA</a:t>
            </a:r>
            <a:r>
              <a:rPr sz="1050" i="1" spc="-40" dirty="0">
                <a:latin typeface="Arial"/>
                <a:cs typeface="Arial"/>
              </a:rPr>
              <a:t> </a:t>
            </a:r>
            <a:r>
              <a:rPr sz="1050" i="1" dirty="0">
                <a:latin typeface="Arial"/>
                <a:cs typeface="Arial"/>
              </a:rPr>
              <a:t>does</a:t>
            </a:r>
            <a:r>
              <a:rPr sz="1050" i="1" spc="-10" dirty="0">
                <a:latin typeface="Arial"/>
                <a:cs typeface="Arial"/>
              </a:rPr>
              <a:t> </a:t>
            </a:r>
            <a:r>
              <a:rPr sz="1050" i="1" dirty="0">
                <a:latin typeface="Arial"/>
                <a:cs typeface="Arial"/>
              </a:rPr>
              <a:t>not</a:t>
            </a:r>
            <a:r>
              <a:rPr sz="1050" i="1" spc="-10" dirty="0">
                <a:latin typeface="Arial"/>
                <a:cs typeface="Arial"/>
              </a:rPr>
              <a:t> </a:t>
            </a:r>
            <a:r>
              <a:rPr sz="1050" i="1" dirty="0">
                <a:latin typeface="Arial"/>
                <a:cs typeface="Arial"/>
              </a:rPr>
              <a:t>endorse</a:t>
            </a:r>
            <a:r>
              <a:rPr sz="1050" i="1" spc="-30" dirty="0">
                <a:latin typeface="Arial"/>
                <a:cs typeface="Arial"/>
              </a:rPr>
              <a:t> </a:t>
            </a:r>
            <a:r>
              <a:rPr sz="1050" i="1" dirty="0">
                <a:latin typeface="Arial"/>
                <a:cs typeface="Arial"/>
              </a:rPr>
              <a:t>or</a:t>
            </a:r>
            <a:r>
              <a:rPr sz="1050" i="1" spc="-30" dirty="0">
                <a:latin typeface="Arial"/>
                <a:cs typeface="Arial"/>
              </a:rPr>
              <a:t> </a:t>
            </a:r>
            <a:r>
              <a:rPr sz="1050" i="1" dirty="0">
                <a:latin typeface="Arial"/>
                <a:cs typeface="Arial"/>
              </a:rPr>
              <a:t>make</a:t>
            </a:r>
            <a:r>
              <a:rPr sz="1050" i="1" spc="-45" dirty="0">
                <a:latin typeface="Arial"/>
                <a:cs typeface="Arial"/>
              </a:rPr>
              <a:t> </a:t>
            </a:r>
            <a:r>
              <a:rPr sz="1050" i="1" dirty="0">
                <a:latin typeface="Arial"/>
                <a:cs typeface="Arial"/>
              </a:rPr>
              <a:t>any</a:t>
            </a:r>
            <a:r>
              <a:rPr sz="1050" i="1" spc="-25" dirty="0">
                <a:latin typeface="Arial"/>
                <a:cs typeface="Arial"/>
              </a:rPr>
              <a:t> </a:t>
            </a:r>
            <a:r>
              <a:rPr sz="1050" i="1" dirty="0">
                <a:latin typeface="Arial"/>
                <a:cs typeface="Arial"/>
              </a:rPr>
              <a:t>warranties</a:t>
            </a:r>
            <a:r>
              <a:rPr sz="1050" i="1" spc="-30" dirty="0">
                <a:latin typeface="Arial"/>
                <a:cs typeface="Arial"/>
              </a:rPr>
              <a:t> </a:t>
            </a:r>
            <a:r>
              <a:rPr sz="1050" i="1" dirty="0">
                <a:latin typeface="Arial"/>
                <a:cs typeface="Arial"/>
              </a:rPr>
              <a:t>regarding</a:t>
            </a:r>
            <a:r>
              <a:rPr sz="1050" i="1" spc="-10" dirty="0">
                <a:latin typeface="Arial"/>
                <a:cs typeface="Arial"/>
              </a:rPr>
              <a:t> </a:t>
            </a:r>
            <a:r>
              <a:rPr sz="1050" i="1" dirty="0">
                <a:latin typeface="Arial"/>
                <a:cs typeface="Arial"/>
              </a:rPr>
              <a:t>this</a:t>
            </a:r>
            <a:r>
              <a:rPr sz="1050" i="1" spc="-10" dirty="0">
                <a:latin typeface="Arial"/>
                <a:cs typeface="Arial"/>
              </a:rPr>
              <a:t> </a:t>
            </a:r>
            <a:r>
              <a:rPr sz="1050" i="1" dirty="0">
                <a:latin typeface="Arial"/>
                <a:cs typeface="Arial"/>
              </a:rPr>
              <a:t>study</a:t>
            </a:r>
            <a:r>
              <a:rPr sz="1050" i="1" spc="-45" dirty="0">
                <a:latin typeface="Arial"/>
                <a:cs typeface="Arial"/>
              </a:rPr>
              <a:t> </a:t>
            </a:r>
            <a:r>
              <a:rPr sz="1050" i="1" dirty="0">
                <a:latin typeface="Arial"/>
                <a:cs typeface="Arial"/>
              </a:rPr>
              <a:t>resource.</a:t>
            </a:r>
            <a:r>
              <a:rPr sz="1050" i="1" spc="-70" dirty="0">
                <a:latin typeface="Arial"/>
                <a:cs typeface="Arial"/>
              </a:rPr>
              <a:t> </a:t>
            </a:r>
            <a:r>
              <a:rPr sz="1050" i="1" dirty="0">
                <a:latin typeface="Arial"/>
                <a:cs typeface="Arial"/>
              </a:rPr>
              <a:t>Current</a:t>
            </a:r>
            <a:r>
              <a:rPr sz="1050" i="1" spc="-30" dirty="0">
                <a:latin typeface="Arial"/>
                <a:cs typeface="Arial"/>
              </a:rPr>
              <a:t> </a:t>
            </a:r>
            <a:r>
              <a:rPr sz="1050" i="1" dirty="0">
                <a:latin typeface="Arial"/>
                <a:cs typeface="Arial"/>
              </a:rPr>
              <a:t>VCE</a:t>
            </a:r>
            <a:r>
              <a:rPr sz="1050" i="1" spc="-25" dirty="0">
                <a:latin typeface="Arial"/>
                <a:cs typeface="Arial"/>
              </a:rPr>
              <a:t> </a:t>
            </a:r>
            <a:r>
              <a:rPr sz="1050" i="1" dirty="0">
                <a:latin typeface="Arial"/>
                <a:cs typeface="Arial"/>
              </a:rPr>
              <a:t>Study</a:t>
            </a:r>
            <a:r>
              <a:rPr sz="1050" i="1" spc="-25" dirty="0">
                <a:latin typeface="Arial"/>
                <a:cs typeface="Arial"/>
              </a:rPr>
              <a:t> </a:t>
            </a:r>
            <a:r>
              <a:rPr sz="1050" i="1" dirty="0">
                <a:latin typeface="Arial"/>
                <a:cs typeface="Arial"/>
              </a:rPr>
              <a:t>Designs</a:t>
            </a:r>
            <a:r>
              <a:rPr sz="1050" i="1" spc="-10" dirty="0">
                <a:latin typeface="Arial"/>
                <a:cs typeface="Arial"/>
              </a:rPr>
              <a:t> </a:t>
            </a:r>
            <a:r>
              <a:rPr sz="1050" i="1" dirty="0">
                <a:latin typeface="Arial"/>
                <a:cs typeface="Arial"/>
              </a:rPr>
              <a:t>and</a:t>
            </a:r>
            <a:r>
              <a:rPr sz="1050" i="1" spc="-30" dirty="0">
                <a:latin typeface="Arial"/>
                <a:cs typeface="Arial"/>
              </a:rPr>
              <a:t> </a:t>
            </a:r>
            <a:r>
              <a:rPr sz="1050" i="1" dirty="0">
                <a:latin typeface="Arial"/>
                <a:cs typeface="Arial"/>
              </a:rPr>
              <a:t>related</a:t>
            </a:r>
            <a:r>
              <a:rPr sz="1050" i="1" spc="-25" dirty="0">
                <a:latin typeface="Arial"/>
                <a:cs typeface="Arial"/>
              </a:rPr>
              <a:t> </a:t>
            </a:r>
            <a:r>
              <a:rPr sz="1050" i="1" dirty="0">
                <a:latin typeface="Arial"/>
                <a:cs typeface="Arial"/>
              </a:rPr>
              <a:t>content</a:t>
            </a:r>
            <a:r>
              <a:rPr sz="1050" i="1" spc="-35" dirty="0">
                <a:latin typeface="Arial"/>
                <a:cs typeface="Arial"/>
              </a:rPr>
              <a:t> </a:t>
            </a:r>
            <a:r>
              <a:rPr sz="1050" i="1" dirty="0">
                <a:latin typeface="Arial"/>
                <a:cs typeface="Arial"/>
              </a:rPr>
              <a:t>can</a:t>
            </a:r>
            <a:r>
              <a:rPr sz="1050" i="1" spc="-45" dirty="0">
                <a:latin typeface="Arial"/>
                <a:cs typeface="Arial"/>
              </a:rPr>
              <a:t> </a:t>
            </a:r>
            <a:r>
              <a:rPr sz="1050" i="1" dirty="0">
                <a:latin typeface="Arial"/>
                <a:cs typeface="Arial"/>
              </a:rPr>
              <a:t>be</a:t>
            </a:r>
            <a:r>
              <a:rPr sz="1050" i="1" spc="-30" dirty="0">
                <a:latin typeface="Arial"/>
                <a:cs typeface="Arial"/>
              </a:rPr>
              <a:t> </a:t>
            </a:r>
            <a:r>
              <a:rPr sz="1050" i="1" dirty="0">
                <a:latin typeface="Arial"/>
                <a:cs typeface="Arial"/>
              </a:rPr>
              <a:t>accessed</a:t>
            </a:r>
            <a:r>
              <a:rPr sz="1050" i="1" spc="-60" dirty="0">
                <a:latin typeface="Arial"/>
                <a:cs typeface="Arial"/>
              </a:rPr>
              <a:t> </a:t>
            </a:r>
            <a:r>
              <a:rPr sz="1050" i="1" spc="-10" dirty="0">
                <a:latin typeface="Arial"/>
                <a:cs typeface="Arial"/>
              </a:rPr>
              <a:t>directly</a:t>
            </a:r>
            <a:endParaRPr sz="1050" dirty="0">
              <a:latin typeface="Arial"/>
              <a:cs typeface="Arial"/>
            </a:endParaRPr>
          </a:p>
          <a:p>
            <a:pPr marL="12700" marR="5080" indent="-635">
              <a:lnSpc>
                <a:spcPts val="1240"/>
              </a:lnSpc>
              <a:spcBef>
                <a:spcPts val="55"/>
              </a:spcBef>
            </a:pPr>
            <a:r>
              <a:rPr sz="1050" i="1" dirty="0">
                <a:latin typeface="Arial"/>
                <a:cs typeface="Arial"/>
              </a:rPr>
              <a:t>at</a:t>
            </a:r>
            <a:r>
              <a:rPr sz="1050" i="1" spc="-40" dirty="0">
                <a:latin typeface="Arial"/>
                <a:cs typeface="Arial"/>
              </a:rPr>
              <a:t> </a:t>
            </a:r>
            <a:r>
              <a:rPr sz="1050" u="sng" spc="-10" dirty="0">
                <a:solidFill>
                  <a:srgbClr val="0562C1"/>
                </a:solidFill>
                <a:uFill>
                  <a:solidFill>
                    <a:srgbClr val="0562C1"/>
                  </a:solidFill>
                </a:uFill>
                <a:latin typeface="Arial"/>
                <a:cs typeface="Arial"/>
                <a:hlinkClick r:id="rId2"/>
              </a:rPr>
              <a:t>www.vcaa.vic.edu.au</a:t>
            </a:r>
            <a:r>
              <a:rPr sz="1050" i="1" spc="-10" dirty="0">
                <a:latin typeface="Arial"/>
                <a:cs typeface="Arial"/>
              </a:rPr>
              <a:t>.</a:t>
            </a:r>
            <a:r>
              <a:rPr sz="1050" i="1" spc="25" dirty="0">
                <a:latin typeface="Arial"/>
                <a:cs typeface="Arial"/>
              </a:rPr>
              <a:t> </a:t>
            </a:r>
            <a:r>
              <a:rPr sz="1050" i="1" dirty="0">
                <a:latin typeface="Arial"/>
                <a:cs typeface="Arial"/>
              </a:rPr>
              <a:t>Readers are</a:t>
            </a:r>
            <a:r>
              <a:rPr sz="1050" i="1" spc="-25" dirty="0">
                <a:latin typeface="Arial"/>
                <a:cs typeface="Arial"/>
              </a:rPr>
              <a:t> </a:t>
            </a:r>
            <a:r>
              <a:rPr sz="1050" i="1" dirty="0">
                <a:latin typeface="Arial"/>
                <a:cs typeface="Arial"/>
              </a:rPr>
              <a:t>also</a:t>
            </a:r>
            <a:r>
              <a:rPr sz="1050" i="1" spc="-45" dirty="0">
                <a:latin typeface="Arial"/>
                <a:cs typeface="Arial"/>
              </a:rPr>
              <a:t> </a:t>
            </a:r>
            <a:r>
              <a:rPr sz="1050" i="1" dirty="0">
                <a:latin typeface="Arial"/>
                <a:cs typeface="Arial"/>
              </a:rPr>
              <a:t>advised</a:t>
            </a:r>
            <a:r>
              <a:rPr sz="1050" i="1" spc="-20" dirty="0">
                <a:latin typeface="Arial"/>
                <a:cs typeface="Arial"/>
              </a:rPr>
              <a:t> </a:t>
            </a:r>
            <a:r>
              <a:rPr sz="1050" i="1" dirty="0">
                <a:latin typeface="Arial"/>
                <a:cs typeface="Arial"/>
              </a:rPr>
              <a:t>to</a:t>
            </a:r>
            <a:r>
              <a:rPr sz="1050" i="1" spc="-45" dirty="0">
                <a:latin typeface="Arial"/>
                <a:cs typeface="Arial"/>
              </a:rPr>
              <a:t> </a:t>
            </a:r>
            <a:r>
              <a:rPr sz="1050" i="1" dirty="0">
                <a:latin typeface="Arial"/>
                <a:cs typeface="Arial"/>
              </a:rPr>
              <a:t>check</a:t>
            </a:r>
            <a:r>
              <a:rPr sz="1050" i="1" spc="-40" dirty="0">
                <a:latin typeface="Arial"/>
                <a:cs typeface="Arial"/>
              </a:rPr>
              <a:t> </a:t>
            </a:r>
            <a:r>
              <a:rPr sz="1050" i="1" dirty="0">
                <a:latin typeface="Arial"/>
                <a:cs typeface="Arial"/>
              </a:rPr>
              <a:t>for</a:t>
            </a:r>
            <a:r>
              <a:rPr sz="1050" i="1" spc="-25" dirty="0">
                <a:latin typeface="Arial"/>
                <a:cs typeface="Arial"/>
              </a:rPr>
              <a:t> </a:t>
            </a:r>
            <a:r>
              <a:rPr sz="1050" i="1" dirty="0">
                <a:latin typeface="Arial"/>
                <a:cs typeface="Arial"/>
              </a:rPr>
              <a:t>updates</a:t>
            </a:r>
            <a:r>
              <a:rPr sz="1050" i="1" spc="-5" dirty="0">
                <a:latin typeface="Arial"/>
                <a:cs typeface="Arial"/>
              </a:rPr>
              <a:t> </a:t>
            </a:r>
            <a:r>
              <a:rPr sz="1050" i="1" dirty="0">
                <a:latin typeface="Arial"/>
                <a:cs typeface="Arial"/>
              </a:rPr>
              <a:t>and</a:t>
            </a:r>
            <a:r>
              <a:rPr sz="1050" i="1" spc="-20" dirty="0">
                <a:latin typeface="Arial"/>
                <a:cs typeface="Arial"/>
              </a:rPr>
              <a:t> </a:t>
            </a:r>
            <a:r>
              <a:rPr sz="1050" i="1" dirty="0">
                <a:latin typeface="Arial"/>
                <a:cs typeface="Arial"/>
              </a:rPr>
              <a:t>amendments</a:t>
            </a:r>
            <a:r>
              <a:rPr sz="1050" i="1" spc="-5" dirty="0">
                <a:latin typeface="Arial"/>
                <a:cs typeface="Arial"/>
              </a:rPr>
              <a:t> </a:t>
            </a:r>
            <a:r>
              <a:rPr sz="1050" i="1" dirty="0">
                <a:latin typeface="Arial"/>
                <a:cs typeface="Arial"/>
              </a:rPr>
              <a:t>to</a:t>
            </a:r>
            <a:r>
              <a:rPr sz="1050" i="1" spc="-45" dirty="0">
                <a:latin typeface="Arial"/>
                <a:cs typeface="Arial"/>
              </a:rPr>
              <a:t> </a:t>
            </a:r>
            <a:r>
              <a:rPr sz="1050" i="1" dirty="0">
                <a:latin typeface="Arial"/>
                <a:cs typeface="Arial"/>
              </a:rPr>
              <a:t>VCE</a:t>
            </a:r>
            <a:r>
              <a:rPr sz="1050" i="1" spc="-20" dirty="0">
                <a:latin typeface="Arial"/>
                <a:cs typeface="Arial"/>
              </a:rPr>
              <a:t> </a:t>
            </a:r>
            <a:r>
              <a:rPr sz="1050" i="1" dirty="0">
                <a:latin typeface="Arial"/>
                <a:cs typeface="Arial"/>
              </a:rPr>
              <a:t>Study</a:t>
            </a:r>
            <a:r>
              <a:rPr sz="1050" i="1" spc="-40" dirty="0">
                <a:latin typeface="Arial"/>
                <a:cs typeface="Arial"/>
              </a:rPr>
              <a:t> </a:t>
            </a:r>
            <a:r>
              <a:rPr sz="1050" i="1" dirty="0">
                <a:latin typeface="Arial"/>
                <a:cs typeface="Arial"/>
              </a:rPr>
              <a:t>Designs</a:t>
            </a:r>
            <a:r>
              <a:rPr sz="1050" i="1" spc="-5" dirty="0">
                <a:latin typeface="Arial"/>
                <a:cs typeface="Arial"/>
              </a:rPr>
              <a:t> </a:t>
            </a:r>
            <a:r>
              <a:rPr sz="1050" i="1" dirty="0">
                <a:latin typeface="Arial"/>
                <a:cs typeface="Arial"/>
              </a:rPr>
              <a:t>on</a:t>
            </a:r>
            <a:r>
              <a:rPr sz="1050" i="1" spc="-25" dirty="0">
                <a:latin typeface="Arial"/>
                <a:cs typeface="Arial"/>
              </a:rPr>
              <a:t> </a:t>
            </a:r>
            <a:r>
              <a:rPr sz="1050" i="1" dirty="0">
                <a:latin typeface="Arial"/>
                <a:cs typeface="Arial"/>
              </a:rPr>
              <a:t>the</a:t>
            </a:r>
            <a:r>
              <a:rPr sz="1050" i="1" spc="-20" dirty="0">
                <a:latin typeface="Arial"/>
                <a:cs typeface="Arial"/>
              </a:rPr>
              <a:t> </a:t>
            </a:r>
            <a:r>
              <a:rPr sz="1050" i="1" dirty="0">
                <a:latin typeface="Arial"/>
                <a:cs typeface="Arial"/>
              </a:rPr>
              <a:t>VCAA</a:t>
            </a:r>
            <a:r>
              <a:rPr sz="1050" i="1" spc="-40" dirty="0">
                <a:latin typeface="Arial"/>
                <a:cs typeface="Arial"/>
              </a:rPr>
              <a:t> </a:t>
            </a:r>
            <a:r>
              <a:rPr sz="1050" i="1" dirty="0">
                <a:latin typeface="Arial"/>
                <a:cs typeface="Arial"/>
              </a:rPr>
              <a:t>website</a:t>
            </a:r>
            <a:r>
              <a:rPr sz="1050" i="1" spc="-20" dirty="0">
                <a:latin typeface="Arial"/>
                <a:cs typeface="Arial"/>
              </a:rPr>
              <a:t> </a:t>
            </a:r>
            <a:r>
              <a:rPr sz="1050" i="1" dirty="0">
                <a:latin typeface="Arial"/>
                <a:cs typeface="Arial"/>
              </a:rPr>
              <a:t>and</a:t>
            </a:r>
            <a:r>
              <a:rPr sz="1050" i="1" spc="-25" dirty="0">
                <a:latin typeface="Arial"/>
                <a:cs typeface="Arial"/>
              </a:rPr>
              <a:t> </a:t>
            </a:r>
            <a:r>
              <a:rPr sz="1050" i="1" dirty="0">
                <a:latin typeface="Arial"/>
                <a:cs typeface="Arial"/>
              </a:rPr>
              <a:t>via</a:t>
            </a:r>
            <a:r>
              <a:rPr sz="1050" i="1" spc="-25" dirty="0">
                <a:latin typeface="Arial"/>
                <a:cs typeface="Arial"/>
              </a:rPr>
              <a:t> </a:t>
            </a:r>
            <a:r>
              <a:rPr sz="1050" i="1" dirty="0">
                <a:latin typeface="Arial"/>
                <a:cs typeface="Arial"/>
              </a:rPr>
              <a:t>the</a:t>
            </a:r>
            <a:r>
              <a:rPr sz="1050" i="1" spc="-40" dirty="0">
                <a:latin typeface="Arial"/>
                <a:cs typeface="Arial"/>
              </a:rPr>
              <a:t> </a:t>
            </a:r>
            <a:r>
              <a:rPr sz="1050" i="1" dirty="0">
                <a:latin typeface="Arial"/>
                <a:cs typeface="Arial"/>
              </a:rPr>
              <a:t>VCAA</a:t>
            </a:r>
            <a:r>
              <a:rPr sz="1050" i="1" spc="-20" dirty="0">
                <a:latin typeface="Arial"/>
                <a:cs typeface="Arial"/>
              </a:rPr>
              <a:t> </a:t>
            </a:r>
            <a:r>
              <a:rPr sz="1050" i="1" dirty="0">
                <a:latin typeface="Arial"/>
                <a:cs typeface="Arial"/>
              </a:rPr>
              <a:t>Bulletin</a:t>
            </a:r>
            <a:r>
              <a:rPr sz="1050" i="1" spc="-25" dirty="0">
                <a:latin typeface="Arial"/>
                <a:cs typeface="Arial"/>
              </a:rPr>
              <a:t> </a:t>
            </a:r>
            <a:r>
              <a:rPr sz="1050" i="1" dirty="0">
                <a:latin typeface="Arial"/>
                <a:cs typeface="Arial"/>
              </a:rPr>
              <a:t>and</a:t>
            </a:r>
            <a:r>
              <a:rPr sz="1050" i="1" spc="-5" dirty="0">
                <a:latin typeface="Arial"/>
                <a:cs typeface="Arial"/>
              </a:rPr>
              <a:t> </a:t>
            </a:r>
            <a:r>
              <a:rPr sz="1050" i="1" dirty="0">
                <a:latin typeface="Arial"/>
                <a:cs typeface="Arial"/>
              </a:rPr>
              <a:t>the</a:t>
            </a:r>
            <a:r>
              <a:rPr sz="1050" i="1" spc="-40" dirty="0">
                <a:latin typeface="Arial"/>
                <a:cs typeface="Arial"/>
              </a:rPr>
              <a:t> </a:t>
            </a:r>
            <a:r>
              <a:rPr sz="1050" i="1" dirty="0">
                <a:latin typeface="Arial"/>
                <a:cs typeface="Arial"/>
              </a:rPr>
              <a:t>VCAA</a:t>
            </a:r>
            <a:r>
              <a:rPr sz="1050" i="1" spc="-20" dirty="0">
                <a:latin typeface="Arial"/>
                <a:cs typeface="Arial"/>
              </a:rPr>
              <a:t> </a:t>
            </a:r>
            <a:r>
              <a:rPr sz="1050" i="1" dirty="0">
                <a:latin typeface="Arial"/>
                <a:cs typeface="Arial"/>
              </a:rPr>
              <a:t>Notices</a:t>
            </a:r>
            <a:r>
              <a:rPr sz="1050" i="1" spc="-20" dirty="0">
                <a:latin typeface="Arial"/>
                <a:cs typeface="Arial"/>
              </a:rPr>
              <a:t> </a:t>
            </a:r>
            <a:r>
              <a:rPr sz="1050" i="1" spc="-25" dirty="0">
                <a:latin typeface="Arial"/>
                <a:cs typeface="Arial"/>
              </a:rPr>
              <a:t>to </a:t>
            </a:r>
            <a:r>
              <a:rPr sz="1050" i="1" spc="-10" dirty="0">
                <a:latin typeface="Arial"/>
                <a:cs typeface="Arial"/>
              </a:rPr>
              <a:t>Schools.</a:t>
            </a:r>
            <a:endParaRPr sz="1050" dirty="0">
              <a:latin typeface="Arial"/>
              <a:cs typeface="Arial"/>
            </a:endParaRPr>
          </a:p>
        </p:txBody>
      </p:sp>
      <p:sp>
        <p:nvSpPr>
          <p:cNvPr id="7" name="TextBox 6">
            <a:extLst>
              <a:ext uri="{FF2B5EF4-FFF2-40B4-BE49-F238E27FC236}">
                <a16:creationId xmlns:a16="http://schemas.microsoft.com/office/drawing/2014/main" id="{3BF5A568-130A-92EE-3DF6-A2A4BADBB9C6}"/>
              </a:ext>
            </a:extLst>
          </p:cNvPr>
          <p:cNvSpPr txBox="1"/>
          <p:nvPr/>
        </p:nvSpPr>
        <p:spPr>
          <a:xfrm>
            <a:off x="435042" y="917172"/>
            <a:ext cx="11452157" cy="523220"/>
          </a:xfrm>
          <a:prstGeom prst="rect">
            <a:avLst/>
          </a:prstGeom>
          <a:noFill/>
        </p:spPr>
        <p:txBody>
          <a:bodyPr wrap="square">
            <a:spAutoFit/>
          </a:bodyPr>
          <a:lstStyle/>
          <a:p>
            <a:r>
              <a:rPr lang="en-US" sz="2800" b="1" kern="0" dirty="0">
                <a:solidFill>
                  <a:srgbClr val="EC7C30"/>
                </a:solidFill>
                <a:effectLst/>
                <a:latin typeface="Arial" panose="020B0604020202020204" pitchFamily="34" charset="0"/>
                <a:ea typeface="Arial" panose="020B0604020202020204" pitchFamily="34" charset="0"/>
              </a:rPr>
              <a:t>The Australian Guide to Healthy Eating</a:t>
            </a:r>
            <a:endParaRPr lang="en-AU"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0102-9EF7-A076-4FC9-3841525A6356}"/>
              </a:ext>
            </a:extLst>
          </p:cNvPr>
          <p:cNvSpPr>
            <a:spLocks noGrp="1"/>
          </p:cNvSpPr>
          <p:nvPr>
            <p:ph type="title"/>
          </p:nvPr>
        </p:nvSpPr>
        <p:spPr>
          <a:xfrm>
            <a:off x="408004" y="311429"/>
            <a:ext cx="9878996" cy="707886"/>
          </a:xfrm>
        </p:spPr>
        <p:txBody>
          <a:bodyPr/>
          <a:lstStyle/>
          <a:p>
            <a:r>
              <a:rPr lang="en-US" sz="1800" dirty="0">
                <a:solidFill>
                  <a:srgbClr val="F27446"/>
                </a:solidFill>
                <a:latin typeface="Arial" panose="020B0604020202020204" pitchFamily="34" charset="0"/>
                <a:cs typeface="Arial" panose="020B0604020202020204" pitchFamily="34" charset="0"/>
              </a:rPr>
              <a:t>Rationale of The </a:t>
            </a:r>
            <a:r>
              <a:rPr lang="en-US" sz="1800" i="0" dirty="0">
                <a:solidFill>
                  <a:srgbClr val="F27446"/>
                </a:solidFill>
                <a:effectLst/>
                <a:latin typeface="Arial" panose="020B0604020202020204" pitchFamily="34" charset="0"/>
                <a:cs typeface="Arial" panose="020B0604020202020204" pitchFamily="34" charset="0"/>
              </a:rPr>
              <a:t>Australian Guide to Healthy Eating</a:t>
            </a:r>
            <a:br>
              <a:rPr lang="en-US" sz="1800" i="0" dirty="0">
                <a:solidFill>
                  <a:srgbClr val="F27446"/>
                </a:solidFill>
                <a:effectLst/>
                <a:latin typeface="Arial" panose="020B0604020202020204" pitchFamily="34" charset="0"/>
                <a:cs typeface="Arial" panose="020B0604020202020204" pitchFamily="34" charset="0"/>
              </a:rPr>
            </a:br>
            <a:endParaRPr lang="en-AU" dirty="0"/>
          </a:p>
        </p:txBody>
      </p:sp>
      <p:sp>
        <p:nvSpPr>
          <p:cNvPr id="3" name="Text Placeholder 2">
            <a:extLst>
              <a:ext uri="{FF2B5EF4-FFF2-40B4-BE49-F238E27FC236}">
                <a16:creationId xmlns:a16="http://schemas.microsoft.com/office/drawing/2014/main" id="{FF088A2F-16ED-5F3C-CF10-70B9EE679026}"/>
              </a:ext>
            </a:extLst>
          </p:cNvPr>
          <p:cNvSpPr>
            <a:spLocks noGrp="1"/>
          </p:cNvSpPr>
          <p:nvPr>
            <p:ph type="body" idx="1"/>
          </p:nvPr>
        </p:nvSpPr>
        <p:spPr>
          <a:xfrm>
            <a:off x="533400" y="1289664"/>
            <a:ext cx="10972800" cy="553998"/>
          </a:xfrm>
        </p:spPr>
        <p:txBody>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When people eat a variety of foods, they are more likely to absorb a range of nutrients and other food components, such as antioxidants and phytochemicals. </a:t>
            </a:r>
          </a:p>
        </p:txBody>
      </p:sp>
      <p:sp>
        <p:nvSpPr>
          <p:cNvPr id="5" name="TextBox 4">
            <a:extLst>
              <a:ext uri="{FF2B5EF4-FFF2-40B4-BE49-F238E27FC236}">
                <a16:creationId xmlns:a16="http://schemas.microsoft.com/office/drawing/2014/main" id="{FE46CB92-6CD4-76F0-D467-156E8C0426AF}"/>
              </a:ext>
            </a:extLst>
          </p:cNvPr>
          <p:cNvSpPr txBox="1"/>
          <p:nvPr/>
        </p:nvSpPr>
        <p:spPr>
          <a:xfrm>
            <a:off x="408004" y="754380"/>
            <a:ext cx="8583596" cy="369332"/>
          </a:xfrm>
          <a:prstGeom prst="rect">
            <a:avLst/>
          </a:prstGeom>
          <a:noFill/>
        </p:spPr>
        <p:txBody>
          <a:bodyPr wrap="square">
            <a:spAutoFit/>
          </a:bodyPr>
          <a:lstStyle/>
          <a:p>
            <a:r>
              <a:rPr lang="en-US" sz="1800" b="1" i="0" dirty="0">
                <a:solidFill>
                  <a:srgbClr val="F27446"/>
                </a:solidFill>
                <a:effectLst/>
                <a:latin typeface="Arial" panose="020B0604020202020204" pitchFamily="34" charset="0"/>
                <a:cs typeface="Arial" panose="020B0604020202020204" pitchFamily="34" charset="0"/>
              </a:rPr>
              <a:t>‘Enjoy a Wide Variety of Nutritious Foods from the Five Food Groups’</a:t>
            </a:r>
            <a:endParaRPr lang="en-AU" b="1" dirty="0"/>
          </a:p>
        </p:txBody>
      </p:sp>
      <p:sp>
        <p:nvSpPr>
          <p:cNvPr id="7" name="Flowchart: Alternate Process 6">
            <a:extLst>
              <a:ext uri="{FF2B5EF4-FFF2-40B4-BE49-F238E27FC236}">
                <a16:creationId xmlns:a16="http://schemas.microsoft.com/office/drawing/2014/main" id="{838ECE8C-C2A3-3571-9524-41A788FF4EDD}"/>
              </a:ext>
            </a:extLst>
          </p:cNvPr>
          <p:cNvSpPr/>
          <p:nvPr/>
        </p:nvSpPr>
        <p:spPr>
          <a:xfrm>
            <a:off x="1143000" y="5131785"/>
            <a:ext cx="9180871" cy="1413797"/>
          </a:xfrm>
          <a:prstGeom prst="flowChartAlternateProcess">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spcBef>
                <a:spcPts val="600"/>
              </a:spcBef>
              <a:spcAft>
                <a:spcPts val="600"/>
              </a:spcAft>
            </a:pPr>
            <a:r>
              <a:rPr lang="en-US" sz="1400" dirty="0">
                <a:solidFill>
                  <a:schemeClr val="tx1"/>
                </a:solidFill>
                <a:latin typeface="Comic Sans MS" panose="030F0702030302020204" pitchFamily="66" charset="0"/>
              </a:rPr>
              <a:t>It’s unlikely that you will be required to discuss antioxidants and phytochemicals.  However, it is helpful to know that nutrients are not the only chemicals in food that contribute to our health.</a:t>
            </a:r>
          </a:p>
          <a:p>
            <a:pPr algn="ctr">
              <a:spcBef>
                <a:spcPts val="600"/>
              </a:spcBef>
              <a:spcAft>
                <a:spcPts val="600"/>
              </a:spcAft>
            </a:pPr>
            <a:r>
              <a:rPr lang="en-US" sz="1400" dirty="0">
                <a:solidFill>
                  <a:schemeClr val="tx1"/>
                </a:solidFill>
                <a:latin typeface="Comic Sans MS" panose="030F0702030302020204" pitchFamily="66" charset="0"/>
              </a:rPr>
              <a:t>A range of food will provide a range of nutrients, antioxidants, phytochemicals, prebiotics and probiotics.</a:t>
            </a:r>
            <a:endParaRPr lang="en-AU" sz="1400" dirty="0">
              <a:solidFill>
                <a:schemeClr val="tx1"/>
              </a:solidFill>
              <a:latin typeface="Comic Sans MS" panose="030F0702030302020204" pitchFamily="66" charset="0"/>
            </a:endParaRPr>
          </a:p>
        </p:txBody>
      </p:sp>
      <p:pic>
        <p:nvPicPr>
          <p:cNvPr id="6" name="Picture 5" descr="Icon&#10;&#10;Description automatically generated">
            <a:extLst>
              <a:ext uri="{FF2B5EF4-FFF2-40B4-BE49-F238E27FC236}">
                <a16:creationId xmlns:a16="http://schemas.microsoft.com/office/drawing/2014/main" id="{1587BBAD-C358-0C0A-9F89-0FB98FC1517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88410" y="4797847"/>
            <a:ext cx="2303590" cy="2066891"/>
          </a:xfrm>
          <a:prstGeom prst="rect">
            <a:avLst/>
          </a:prstGeom>
        </p:spPr>
      </p:pic>
      <p:pic>
        <p:nvPicPr>
          <p:cNvPr id="13" name="Picture 12">
            <a:extLst>
              <a:ext uri="{FF2B5EF4-FFF2-40B4-BE49-F238E27FC236}">
                <a16:creationId xmlns:a16="http://schemas.microsoft.com/office/drawing/2014/main" id="{FD6056E0-2E9F-8E8F-82E7-A9A5C1F3C939}"/>
              </a:ext>
            </a:extLst>
          </p:cNvPr>
          <p:cNvPicPr>
            <a:picLocks noChangeAspect="1"/>
          </p:cNvPicPr>
          <p:nvPr/>
        </p:nvPicPr>
        <p:blipFill>
          <a:blip r:embed="rId3"/>
          <a:stretch>
            <a:fillRect/>
          </a:stretch>
        </p:blipFill>
        <p:spPr>
          <a:xfrm>
            <a:off x="562897" y="2478192"/>
            <a:ext cx="11309865" cy="2293544"/>
          </a:xfrm>
          <a:prstGeom prst="rect">
            <a:avLst/>
          </a:prstGeom>
        </p:spPr>
      </p:pic>
      <p:sp>
        <p:nvSpPr>
          <p:cNvPr id="14" name="Text Placeholder 2">
            <a:extLst>
              <a:ext uri="{FF2B5EF4-FFF2-40B4-BE49-F238E27FC236}">
                <a16:creationId xmlns:a16="http://schemas.microsoft.com/office/drawing/2014/main" id="{701CC47F-D679-12D9-ED6F-89C3585332E0}"/>
              </a:ext>
            </a:extLst>
          </p:cNvPr>
          <p:cNvSpPr txBox="1">
            <a:spLocks/>
          </p:cNvSpPr>
          <p:nvPr/>
        </p:nvSpPr>
        <p:spPr>
          <a:xfrm>
            <a:off x="562897" y="2050896"/>
            <a:ext cx="10972800" cy="276999"/>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600"/>
              </a:spcBef>
              <a:spcAft>
                <a:spcPts val="600"/>
              </a:spcAft>
            </a:pPr>
            <a:r>
              <a:rPr lang="en-US" b="1" dirty="0">
                <a:solidFill>
                  <a:srgbClr val="000000"/>
                </a:solidFill>
                <a:latin typeface="Arial" panose="020B0604020202020204" pitchFamily="34" charset="0"/>
                <a:cs typeface="Arial" panose="020B0604020202020204" pitchFamily="34" charset="0"/>
              </a:rPr>
              <a:t>The Five Food Groups</a:t>
            </a:r>
          </a:p>
        </p:txBody>
      </p:sp>
    </p:spTree>
    <p:extLst>
      <p:ext uri="{BB962C8B-B14F-4D97-AF65-F5344CB8AC3E}">
        <p14:creationId xmlns:p14="http://schemas.microsoft.com/office/powerpoint/2010/main" val="182467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group of colorful vegetables&#10;&#10;Description automatically generated with low confidence">
            <a:extLst>
              <a:ext uri="{FF2B5EF4-FFF2-40B4-BE49-F238E27FC236}">
                <a16:creationId xmlns:a16="http://schemas.microsoft.com/office/drawing/2014/main" id="{90E1783C-8C3B-18F3-59E6-C92521CA51B5}"/>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11061" y="0"/>
            <a:ext cx="12169877" cy="6858000"/>
          </a:xfrm>
          <a:prstGeom prst="rect">
            <a:avLst/>
          </a:prstGeom>
        </p:spPr>
      </p:pic>
      <p:sp>
        <p:nvSpPr>
          <p:cNvPr id="9" name="TextBox 8">
            <a:extLst>
              <a:ext uri="{FF2B5EF4-FFF2-40B4-BE49-F238E27FC236}">
                <a16:creationId xmlns:a16="http://schemas.microsoft.com/office/drawing/2014/main" id="{B522C8EC-E930-011E-7DB7-D6086C3BFA1A}"/>
              </a:ext>
            </a:extLst>
          </p:cNvPr>
          <p:cNvSpPr txBox="1"/>
          <p:nvPr/>
        </p:nvSpPr>
        <p:spPr>
          <a:xfrm>
            <a:off x="412919" y="311429"/>
            <a:ext cx="6096000" cy="369332"/>
          </a:xfrm>
          <a:prstGeom prst="rect">
            <a:avLst/>
          </a:prstGeom>
          <a:noFill/>
        </p:spPr>
        <p:txBody>
          <a:bodyPr wrap="square">
            <a:spAutoFit/>
          </a:bodyPr>
          <a:lstStyle/>
          <a:p>
            <a:r>
              <a:rPr lang="en-AU" b="1" i="0" dirty="0">
                <a:solidFill>
                  <a:srgbClr val="000000"/>
                </a:solidFill>
                <a:effectLst/>
                <a:latin typeface="Arial" panose="020B0604020202020204" pitchFamily="34" charset="0"/>
                <a:cs typeface="Arial" panose="020B0604020202020204" pitchFamily="34" charset="0"/>
              </a:rPr>
              <a:t>Vegetables and Legumes/ Beans</a:t>
            </a:r>
            <a:endParaRPr lang="en-AU"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B7CCDE0-41B8-61CA-7CE9-2101594A876A}"/>
              </a:ext>
            </a:extLst>
          </p:cNvPr>
          <p:cNvSpPr txBox="1"/>
          <p:nvPr/>
        </p:nvSpPr>
        <p:spPr>
          <a:xfrm>
            <a:off x="412919" y="728734"/>
            <a:ext cx="9874081" cy="646331"/>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In 2017–2018, less than 1 in 10 adults met the recommendations for daily vegetable consumption. </a:t>
            </a:r>
            <a:endParaRPr lang="en-AU"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F1F7758-9D4A-BD02-61F2-72BD117D071A}"/>
              </a:ext>
            </a:extLst>
          </p:cNvPr>
          <p:cNvSpPr txBox="1"/>
          <p:nvPr/>
        </p:nvSpPr>
        <p:spPr>
          <a:xfrm>
            <a:off x="442415" y="1516106"/>
            <a:ext cx="5653585" cy="1754326"/>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rationale for recommending a variety of coloured and types of vegetables and legumes is because different vegetables contain different antioxidants, nutrients, and phytochemicals</a:t>
            </a:r>
            <a:r>
              <a:rPr lang="en-US" dirty="0">
                <a:solidFill>
                  <a:srgbClr val="000000"/>
                </a:solidFill>
                <a:latin typeface="Arial" panose="020B0604020202020204" pitchFamily="34" charset="0"/>
                <a:cs typeface="Arial" panose="020B0604020202020204" pitchFamily="34" charset="0"/>
              </a:rPr>
              <a:t> which protect people from diseases and illness such as h</a:t>
            </a:r>
            <a:r>
              <a:rPr lang="en-US" b="0" i="0" dirty="0">
                <a:solidFill>
                  <a:srgbClr val="000000"/>
                </a:solidFill>
                <a:effectLst/>
                <a:latin typeface="Arial" panose="020B0604020202020204" pitchFamily="34" charset="0"/>
                <a:cs typeface="Arial" panose="020B0604020202020204" pitchFamily="34" charset="0"/>
              </a:rPr>
              <a:t>eart disease, type 2 diabetes, obesity, and some cancers.</a:t>
            </a:r>
            <a:endParaRPr lang="en-AU"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40459BD-9481-CBDD-6117-260B960B4518}"/>
              </a:ext>
            </a:extLst>
          </p:cNvPr>
          <p:cNvSpPr txBox="1"/>
          <p:nvPr/>
        </p:nvSpPr>
        <p:spPr>
          <a:xfrm>
            <a:off x="6054213" y="1516106"/>
            <a:ext cx="5569955" cy="1754326"/>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rationale for the serving sizes of vegetables are higher than for fruit is because vegetables are lower in kilojoules than fruit. High consumption of vegetables helps people control or lose weight because they are low in kilojoules and nutrient-dense.</a:t>
            </a:r>
            <a:endParaRPr lang="en-AU" dirty="0">
              <a:latin typeface="Arial" panose="020B060402020202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F7182A02-26E0-1491-77C7-4F114EC5D3EC}"/>
              </a:ext>
            </a:extLst>
          </p:cNvPr>
          <p:cNvGraphicFramePr>
            <a:graphicFrameLocks noGrp="1"/>
          </p:cNvGraphicFramePr>
          <p:nvPr>
            <p:extLst>
              <p:ext uri="{D42A27DB-BD31-4B8C-83A1-F6EECF244321}">
                <p14:modId xmlns:p14="http://schemas.microsoft.com/office/powerpoint/2010/main" val="3563890181"/>
              </p:ext>
            </p:extLst>
          </p:nvPr>
        </p:nvGraphicFramePr>
        <p:xfrm>
          <a:off x="469452" y="4191000"/>
          <a:ext cx="11154716" cy="2191000"/>
        </p:xfrm>
        <a:graphic>
          <a:graphicData uri="http://schemas.openxmlformats.org/drawingml/2006/table">
            <a:tbl>
              <a:tblPr/>
              <a:tblGrid>
                <a:gridCol w="2788679">
                  <a:extLst>
                    <a:ext uri="{9D8B030D-6E8A-4147-A177-3AD203B41FA5}">
                      <a16:colId xmlns:a16="http://schemas.microsoft.com/office/drawing/2014/main" val="1199396337"/>
                    </a:ext>
                  </a:extLst>
                </a:gridCol>
                <a:gridCol w="2788679">
                  <a:extLst>
                    <a:ext uri="{9D8B030D-6E8A-4147-A177-3AD203B41FA5}">
                      <a16:colId xmlns:a16="http://schemas.microsoft.com/office/drawing/2014/main" val="2687423543"/>
                    </a:ext>
                  </a:extLst>
                </a:gridCol>
                <a:gridCol w="2788679">
                  <a:extLst>
                    <a:ext uri="{9D8B030D-6E8A-4147-A177-3AD203B41FA5}">
                      <a16:colId xmlns:a16="http://schemas.microsoft.com/office/drawing/2014/main" val="3727609530"/>
                    </a:ext>
                  </a:extLst>
                </a:gridCol>
                <a:gridCol w="2788679">
                  <a:extLst>
                    <a:ext uri="{9D8B030D-6E8A-4147-A177-3AD203B41FA5}">
                      <a16:colId xmlns:a16="http://schemas.microsoft.com/office/drawing/2014/main" val="469306020"/>
                    </a:ext>
                  </a:extLst>
                </a:gridCol>
              </a:tblGrid>
              <a:tr h="1854964">
                <a:tc>
                  <a:txBody>
                    <a:bodyPr/>
                    <a:lstStyle/>
                    <a:p>
                      <a:pPr algn="l" fontAlgn="base"/>
                      <a:r>
                        <a:rPr lang="en-AU" sz="1600" b="1" dirty="0">
                          <a:solidFill>
                            <a:srgbClr val="000000"/>
                          </a:solidFill>
                          <a:effectLst/>
                          <a:latin typeface="Arial" panose="020B0604020202020204" pitchFamily="34" charset="0"/>
                          <a:cs typeface="Arial" panose="020B0604020202020204" pitchFamily="34" charset="0"/>
                        </a:rPr>
                        <a:t>Dark green or cruciferous/brassica</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 </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Broccoli, brussels sprouts, bok choy, cabbages, cauliflower, kale, lettuce, silverbeet, spinach, snow peas</a:t>
                      </a:r>
                    </a:p>
                  </a:txBody>
                  <a:tcPr marL="120140" marR="120140" marT="120140" marB="120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AU" sz="1600" b="1" dirty="0">
                          <a:solidFill>
                            <a:srgbClr val="000000"/>
                          </a:solidFill>
                          <a:effectLst/>
                          <a:latin typeface="Arial" panose="020B0604020202020204" pitchFamily="34" charset="0"/>
                          <a:cs typeface="Arial" panose="020B0604020202020204" pitchFamily="34" charset="0"/>
                        </a:rPr>
                        <a:t>Root/tubular/bulb vegetables</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 </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Bamboo shoots, turnip, carrots, cassava, garlic, potato, taro, turnip, shallots, sweet potato, swede, taro and turnip.</a:t>
                      </a:r>
                    </a:p>
                  </a:txBody>
                  <a:tcPr marL="120140" marR="120140" marT="120140" marB="120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AU" sz="1600" b="1" dirty="0">
                          <a:solidFill>
                            <a:srgbClr val="000000"/>
                          </a:solidFill>
                          <a:effectLst/>
                          <a:latin typeface="Arial" panose="020B0604020202020204" pitchFamily="34" charset="0"/>
                          <a:cs typeface="Arial" panose="020B0604020202020204" pitchFamily="34" charset="0"/>
                        </a:rPr>
                        <a:t>Legumes/beans</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 </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Cannellini beans, chickpeas, lentils, lima beans, red kidney beans, soybeans, split peas, and tofu.</a:t>
                      </a:r>
                    </a:p>
                  </a:txBody>
                  <a:tcPr marL="120140" marR="120140" marT="120140" marB="120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AU" sz="1600" b="1" dirty="0">
                          <a:solidFill>
                            <a:srgbClr val="000000"/>
                          </a:solidFill>
                          <a:effectLst/>
                          <a:latin typeface="Arial" panose="020B0604020202020204" pitchFamily="34" charset="0"/>
                          <a:cs typeface="Arial" panose="020B0604020202020204" pitchFamily="34" charset="0"/>
                        </a:rPr>
                        <a:t>Other Vegetables</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 </a:t>
                      </a:r>
                      <a:br>
                        <a:rPr lang="en-AU" sz="1600" b="0" dirty="0">
                          <a:solidFill>
                            <a:srgbClr val="000000"/>
                          </a:solidFill>
                          <a:effectLst/>
                          <a:latin typeface="Arial" panose="020B0604020202020204" pitchFamily="34" charset="0"/>
                          <a:cs typeface="Arial" panose="020B0604020202020204" pitchFamily="34" charset="0"/>
                        </a:rPr>
                      </a:br>
                      <a:r>
                        <a:rPr lang="en-AU" sz="1600" b="0" dirty="0">
                          <a:solidFill>
                            <a:srgbClr val="000000"/>
                          </a:solidFill>
                          <a:effectLst/>
                          <a:latin typeface="Arial" panose="020B0604020202020204" pitchFamily="34" charset="0"/>
                          <a:cs typeface="Arial" panose="020B0604020202020204" pitchFamily="34" charset="0"/>
                        </a:rPr>
                        <a:t>Avocado, capsicum, celery, cucumber, green beans, eggplant, mushrooms, okra, pumpkin, sprouts, squash, tomato, zucchini.</a:t>
                      </a:r>
                    </a:p>
                  </a:txBody>
                  <a:tcPr marL="120140" marR="120140" marT="120140" marB="120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2037033"/>
                  </a:ext>
                </a:extLst>
              </a:tr>
            </a:tbl>
          </a:graphicData>
        </a:graphic>
      </p:graphicFrame>
      <p:sp>
        <p:nvSpPr>
          <p:cNvPr id="23" name="TextBox 22">
            <a:extLst>
              <a:ext uri="{FF2B5EF4-FFF2-40B4-BE49-F238E27FC236}">
                <a16:creationId xmlns:a16="http://schemas.microsoft.com/office/drawing/2014/main" id="{4C032A7E-9262-26A8-66CE-80C08998DAFE}"/>
              </a:ext>
            </a:extLst>
          </p:cNvPr>
          <p:cNvSpPr txBox="1"/>
          <p:nvPr/>
        </p:nvSpPr>
        <p:spPr>
          <a:xfrm>
            <a:off x="452247" y="3606117"/>
            <a:ext cx="5653585" cy="369332"/>
          </a:xfrm>
          <a:prstGeom prst="rect">
            <a:avLst/>
          </a:prstGeom>
          <a:noFill/>
        </p:spPr>
        <p:txBody>
          <a:bodyPr wrap="square">
            <a:spAutoFit/>
          </a:bodyPr>
          <a:lstStyle/>
          <a:p>
            <a:r>
              <a:rPr lang="en-US" b="0" i="1" dirty="0">
                <a:solidFill>
                  <a:srgbClr val="000000"/>
                </a:solidFill>
                <a:effectLst/>
                <a:latin typeface="Arial" panose="020B0604020202020204" pitchFamily="34" charset="0"/>
                <a:cs typeface="Arial" panose="020B0604020202020204" pitchFamily="34" charset="0"/>
              </a:rPr>
              <a:t>Different coloured and types of vegetables</a:t>
            </a:r>
            <a:endParaRPr lang="en-AU"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63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D72BC3-9ED5-7D17-5C6E-3E451DA46746}"/>
              </a:ext>
            </a:extLst>
          </p:cNvPr>
          <p:cNvSpPr txBox="1"/>
          <p:nvPr/>
        </p:nvSpPr>
        <p:spPr>
          <a:xfrm>
            <a:off x="412919" y="311429"/>
            <a:ext cx="6096000" cy="369332"/>
          </a:xfrm>
          <a:prstGeom prst="rect">
            <a:avLst/>
          </a:prstGeom>
          <a:noFill/>
        </p:spPr>
        <p:txBody>
          <a:bodyPr wrap="square">
            <a:spAutoFit/>
          </a:bodyPr>
          <a:lstStyle/>
          <a:p>
            <a:r>
              <a:rPr lang="en-AU" b="1" i="0" dirty="0">
                <a:solidFill>
                  <a:srgbClr val="000000"/>
                </a:solidFill>
                <a:effectLst/>
                <a:latin typeface="Arial" panose="020B0604020202020204" pitchFamily="34" charset="0"/>
                <a:cs typeface="Arial" panose="020B0604020202020204" pitchFamily="34" charset="0"/>
              </a:rPr>
              <a:t>Fruit</a:t>
            </a:r>
            <a:endParaRPr lang="en-AU"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9C023D-2126-AFBC-0505-DCECA0FB467D}"/>
              </a:ext>
            </a:extLst>
          </p:cNvPr>
          <p:cNvSpPr txBox="1"/>
          <p:nvPr/>
        </p:nvSpPr>
        <p:spPr>
          <a:xfrm>
            <a:off x="388338" y="730508"/>
            <a:ext cx="9822462" cy="369332"/>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In 2017–2018, only 51.3% of Australian adults ate the required two serves of fruit per day.</a:t>
            </a:r>
            <a:endParaRPr lang="en-AU"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079005E-6DE3-C958-880E-4FDA81504962}"/>
              </a:ext>
            </a:extLst>
          </p:cNvPr>
          <p:cNvSpPr txBox="1"/>
          <p:nvPr/>
        </p:nvSpPr>
        <p:spPr>
          <a:xfrm>
            <a:off x="388338" y="1295400"/>
            <a:ext cx="11498862" cy="2031325"/>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rationale for eating a wide variety of fruit is because:</a:t>
            </a:r>
          </a:p>
          <a:p>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Fruit</a:t>
            </a:r>
            <a:r>
              <a:rPr lang="en-AU" b="0" i="0" dirty="0">
                <a:solidFill>
                  <a:srgbClr val="000000"/>
                </a:solidFill>
                <a:effectLst/>
                <a:latin typeface="Arial" panose="020B0604020202020204" pitchFamily="34" charset="0"/>
                <a:cs typeface="Arial" panose="020B0604020202020204" pitchFamily="34" charset="0"/>
              </a:rPr>
              <a:t> provides a range of essential nutrients, including vitamin C, folate, potassium, fibre, and carbohydrates. </a:t>
            </a:r>
            <a:endParaRPr lang="en-US"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Fruit contains antioxidants, fibre, and phytochemicals found in fruit help prevent some cancers.</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Fruit contains fibre which can help to fill us up and prevent weight gain.</a:t>
            </a:r>
            <a:endParaRPr lang="en-AU"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C6020D7-5FE5-2080-A6D8-38EF868C1B1B}"/>
              </a:ext>
            </a:extLst>
          </p:cNvPr>
          <p:cNvSpPr txBox="1"/>
          <p:nvPr/>
        </p:nvSpPr>
        <p:spPr>
          <a:xfrm>
            <a:off x="390796" y="3410831"/>
            <a:ext cx="11572604" cy="369332"/>
          </a:xfrm>
          <a:prstGeom prst="rect">
            <a:avLst/>
          </a:prstGeom>
          <a:noFill/>
        </p:spPr>
        <p:txBody>
          <a:bodyPr wrap="square">
            <a:spAutoFit/>
          </a:bodyPr>
          <a:lstStyle/>
          <a:p>
            <a:pPr>
              <a:spcBef>
                <a:spcPts val="600"/>
              </a:spcBef>
              <a:spcAft>
                <a:spcPts val="600"/>
              </a:spcAft>
            </a:pPr>
            <a:r>
              <a:rPr lang="en-US" dirty="0">
                <a:solidFill>
                  <a:schemeClr val="tx1"/>
                </a:solidFill>
                <a:latin typeface="Arial" panose="020B0604020202020204" pitchFamily="34" charset="0"/>
                <a:cs typeface="Arial" panose="020B0604020202020204" pitchFamily="34" charset="0"/>
              </a:rPr>
              <a:t>The rationale for fruit </a:t>
            </a:r>
            <a:r>
              <a:rPr lang="en-US" b="0" i="0" dirty="0">
                <a:solidFill>
                  <a:schemeClr val="tx1"/>
                </a:solidFill>
                <a:effectLst/>
                <a:latin typeface="Arial" panose="020B0604020202020204" pitchFamily="34" charset="0"/>
                <a:cs typeface="Arial" panose="020B0604020202020204" pitchFamily="34" charset="0"/>
              </a:rPr>
              <a:t>juice in the discretionary section of the Australian Guide to Healthy Eating because:</a:t>
            </a:r>
          </a:p>
        </p:txBody>
      </p:sp>
      <p:pic>
        <p:nvPicPr>
          <p:cNvPr id="14" name="Picture 13" descr="A picture containing footwear, spectacles, sunglasses&#10;&#10;Description automatically generated">
            <a:extLst>
              <a:ext uri="{FF2B5EF4-FFF2-40B4-BE49-F238E27FC236}">
                <a16:creationId xmlns:a16="http://schemas.microsoft.com/office/drawing/2014/main" id="{1492C1C5-AFD4-46AC-52A9-1417BD0D50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43800" y="3886200"/>
            <a:ext cx="4633452" cy="2676197"/>
          </a:xfrm>
          <a:prstGeom prst="rect">
            <a:avLst/>
          </a:prstGeom>
        </p:spPr>
      </p:pic>
      <p:sp>
        <p:nvSpPr>
          <p:cNvPr id="16" name="TextBox 15">
            <a:extLst>
              <a:ext uri="{FF2B5EF4-FFF2-40B4-BE49-F238E27FC236}">
                <a16:creationId xmlns:a16="http://schemas.microsoft.com/office/drawing/2014/main" id="{F18207A8-7457-6BCB-EF26-A95E33A6BAD9}"/>
              </a:ext>
            </a:extLst>
          </p:cNvPr>
          <p:cNvSpPr txBox="1"/>
          <p:nvPr/>
        </p:nvSpPr>
        <p:spPr>
          <a:xfrm>
            <a:off x="412918" y="3864269"/>
            <a:ext cx="7649533" cy="2616101"/>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b="0" i="0" dirty="0">
                <a:solidFill>
                  <a:schemeClr val="tx1"/>
                </a:solidFill>
                <a:effectLst/>
                <a:latin typeface="Arial" panose="020B0604020202020204" pitchFamily="34" charset="0"/>
                <a:cs typeface="Arial" panose="020B0604020202020204" pitchFamily="34" charset="0"/>
              </a:rPr>
              <a:t>around 3–4 pieces of fruit are needed to make one glass of fruit juice, making this drink high in sugar and lacking in fibre; and</a:t>
            </a:r>
          </a:p>
          <a:p>
            <a:pPr marL="285750" indent="-285750">
              <a:spcBef>
                <a:spcPts val="600"/>
              </a:spcBef>
              <a:spcAft>
                <a:spcPts val="600"/>
              </a:spcAft>
              <a:buFont typeface="Arial" panose="020B0604020202020204" pitchFamily="34" charset="0"/>
              <a:buChar char="•"/>
            </a:pPr>
            <a:r>
              <a:rPr lang="en-US" b="0" i="0" dirty="0">
                <a:solidFill>
                  <a:schemeClr val="tx1"/>
                </a:solidFill>
                <a:effectLst/>
                <a:latin typeface="Arial" panose="020B0604020202020204" pitchFamily="34" charset="0"/>
                <a:cs typeface="Arial" panose="020B0604020202020204" pitchFamily="34" charset="0"/>
              </a:rPr>
              <a:t>eating fruit takes longer to consume than drinking juice. This allows the stomach more time to signal to the brain that hunger has been satisfied.</a:t>
            </a:r>
          </a:p>
          <a:p>
            <a:pPr>
              <a:spcBef>
                <a:spcPts val="600"/>
              </a:spcBef>
              <a:spcAft>
                <a:spcPts val="600"/>
              </a:spcAft>
            </a:pPr>
            <a:r>
              <a:rPr lang="en-US" i="0" dirty="0">
                <a:solidFill>
                  <a:schemeClr val="tx1"/>
                </a:solidFill>
                <a:effectLst/>
                <a:latin typeface="Arial" panose="020B0604020202020204" pitchFamily="34" charset="0"/>
                <a:cs typeface="Arial" panose="020B0604020202020204" pitchFamily="34" charset="0"/>
              </a:rPr>
              <a:t>Note: Eating dried fruit </a:t>
            </a:r>
            <a:r>
              <a:rPr lang="en-US" b="0" i="0" dirty="0">
                <a:solidFill>
                  <a:schemeClr val="tx1"/>
                </a:solidFill>
                <a:effectLst/>
                <a:latin typeface="Arial" panose="020B0604020202020204" pitchFamily="34" charset="0"/>
                <a:cs typeface="Arial" panose="020B0604020202020204" pitchFamily="34" charset="0"/>
              </a:rPr>
              <a:t>regularly, is not recommended as it is high in kilojoules. For example, one sultana contains the same kilojoules as one grape.  However, </a:t>
            </a:r>
            <a:r>
              <a:rPr lang="en-US" dirty="0">
                <a:solidFill>
                  <a:schemeClr val="tx1"/>
                </a:solidFill>
                <a:latin typeface="Arial" panose="020B0604020202020204" pitchFamily="34" charset="0"/>
                <a:cs typeface="Arial" panose="020B0604020202020204" pitchFamily="34" charset="0"/>
              </a:rPr>
              <a:t>the sultana is less filling that the grape.</a:t>
            </a:r>
            <a:endParaRPr lang="en-US" b="0" i="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67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1C35-771B-F805-9618-8E1A29086E90}"/>
              </a:ext>
            </a:extLst>
          </p:cNvPr>
          <p:cNvSpPr>
            <a:spLocks noGrp="1"/>
          </p:cNvSpPr>
          <p:nvPr>
            <p:ph type="title"/>
          </p:nvPr>
        </p:nvSpPr>
        <p:spPr>
          <a:xfrm>
            <a:off x="408004" y="311429"/>
            <a:ext cx="9878996" cy="553998"/>
          </a:xfrm>
        </p:spPr>
        <p:txBody>
          <a:bodyPr/>
          <a:lstStyle/>
          <a:p>
            <a:r>
              <a:rPr lang="en-US" sz="1800" b="1" i="0" dirty="0">
                <a:solidFill>
                  <a:srgbClr val="000000"/>
                </a:solidFill>
                <a:effectLst/>
                <a:latin typeface="Arial" panose="020B0604020202020204" pitchFamily="34" charset="0"/>
                <a:cs typeface="Arial" panose="020B0604020202020204" pitchFamily="34" charset="0"/>
              </a:rPr>
              <a:t>Grain (cereal) foods, mostly wholegrain and/or high-cereal fibre varieties, such as bread, cereals, rice, pasta, noodles, polenta, couscous, oats, quinoa, and barley</a:t>
            </a:r>
            <a:endParaRPr lang="en-AU"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7C4F5F6-4EB9-BE08-37B4-6AB1CE260932}"/>
              </a:ext>
            </a:extLst>
          </p:cNvPr>
          <p:cNvSpPr txBox="1"/>
          <p:nvPr/>
        </p:nvSpPr>
        <p:spPr>
          <a:xfrm>
            <a:off x="408004" y="1050100"/>
            <a:ext cx="11479196" cy="1508105"/>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rPr>
              <a:t>rationale for promoting </a:t>
            </a:r>
            <a:r>
              <a:rPr lang="en-US" b="0" i="0" dirty="0">
                <a:solidFill>
                  <a:srgbClr val="000000"/>
                </a:solidFill>
                <a:effectLst/>
                <a:latin typeface="Arial" panose="020B0604020202020204" pitchFamily="34" charset="0"/>
                <a:cs typeface="Arial" panose="020B0604020202020204" pitchFamily="34" charset="0"/>
              </a:rPr>
              <a:t>wholegrain or high-fibre grain is that the: </a:t>
            </a:r>
          </a:p>
          <a:p>
            <a:pPr marL="285750" indent="-285750">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contain a range of nutrients, including carbohydrates (starch), fibre, B group vitamins, vitamin E, iron, zinc, magnesium, and phosphorous;</a:t>
            </a:r>
          </a:p>
          <a:p>
            <a:pPr marL="285750" indent="-285750">
              <a:spcBef>
                <a:spcPts val="600"/>
              </a:spcBef>
              <a:spcAft>
                <a:spcPts val="600"/>
              </a:spcAft>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prevent constipation and therefore </a:t>
            </a:r>
            <a:r>
              <a:rPr lang="en-US" b="0" i="0" dirty="0">
                <a:solidFill>
                  <a:srgbClr val="000000"/>
                </a:solidFill>
                <a:effectLst/>
                <a:latin typeface="Arial" panose="020B0604020202020204" pitchFamily="34" charset="0"/>
                <a:cs typeface="Arial" panose="020B0604020202020204" pitchFamily="34" charset="0"/>
              </a:rPr>
              <a:t>help reduce the incidence of colon (bowel) cancer;</a:t>
            </a:r>
          </a:p>
        </p:txBody>
      </p:sp>
      <p:sp>
        <p:nvSpPr>
          <p:cNvPr id="7" name="TextBox 6">
            <a:extLst>
              <a:ext uri="{FF2B5EF4-FFF2-40B4-BE49-F238E27FC236}">
                <a16:creationId xmlns:a16="http://schemas.microsoft.com/office/drawing/2014/main" id="{297FAB34-A27E-18B1-81FA-3953FCF6F5AD}"/>
              </a:ext>
            </a:extLst>
          </p:cNvPr>
          <p:cNvSpPr txBox="1"/>
          <p:nvPr/>
        </p:nvSpPr>
        <p:spPr>
          <a:xfrm>
            <a:off x="408004" y="2683562"/>
            <a:ext cx="4773596" cy="317009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help lower cholesterol levels in the blood and therefore reduce the risk of heart disease; </a:t>
            </a:r>
          </a:p>
          <a:p>
            <a:pPr marL="285750" indent="-285750">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manage type 2 diabetes because they </a:t>
            </a:r>
            <a:r>
              <a:rPr lang="en-US" b="0" i="0" dirty="0">
                <a:solidFill>
                  <a:srgbClr val="202124"/>
                </a:solidFill>
                <a:effectLst/>
                <a:latin typeface="arial" panose="020B0604020202020204" pitchFamily="34" charset="0"/>
              </a:rPr>
              <a:t>do not break down as rapidly as refined grains in the digestive tract, and so they do not raise the blood sugar as dramatically; and</a:t>
            </a:r>
            <a:endParaRPr lang="en-US" b="0" i="0" dirty="0">
              <a:solidFill>
                <a:srgbClr val="000000"/>
              </a:solidFill>
              <a:effectLst/>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assist with weight management by contributing to satiety. </a:t>
            </a:r>
          </a:p>
        </p:txBody>
      </p:sp>
      <p:pic>
        <p:nvPicPr>
          <p:cNvPr id="11" name="Picture 10" descr="A picture containing diagram&#10;&#10;Description automatically generated">
            <a:extLst>
              <a:ext uri="{FF2B5EF4-FFF2-40B4-BE49-F238E27FC236}">
                <a16:creationId xmlns:a16="http://schemas.microsoft.com/office/drawing/2014/main" id="{8D1C0F2B-677A-4003-6F94-3AB6A0B4729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1" y="2895601"/>
            <a:ext cx="6830996" cy="3304526"/>
          </a:xfrm>
          <a:prstGeom prst="rect">
            <a:avLst/>
          </a:prstGeom>
        </p:spPr>
      </p:pic>
    </p:spTree>
    <p:extLst>
      <p:ext uri="{BB962C8B-B14F-4D97-AF65-F5344CB8AC3E}">
        <p14:creationId xmlns:p14="http://schemas.microsoft.com/office/powerpoint/2010/main" val="369461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1C35-771B-F805-9618-8E1A29086E90}"/>
              </a:ext>
            </a:extLst>
          </p:cNvPr>
          <p:cNvSpPr>
            <a:spLocks noGrp="1"/>
          </p:cNvSpPr>
          <p:nvPr>
            <p:ph type="title"/>
          </p:nvPr>
        </p:nvSpPr>
        <p:spPr>
          <a:xfrm>
            <a:off x="408004" y="311429"/>
            <a:ext cx="9878996" cy="276999"/>
          </a:xfrm>
        </p:spPr>
        <p:txBody>
          <a:bodyPr/>
          <a:lstStyle/>
          <a:p>
            <a:r>
              <a:rPr lang="en-US" sz="1800" b="1" i="0" dirty="0">
                <a:solidFill>
                  <a:srgbClr val="000000"/>
                </a:solidFill>
                <a:effectLst/>
                <a:latin typeface="Arial" panose="020B0604020202020204" pitchFamily="34" charset="0"/>
                <a:cs typeface="Arial" panose="020B0604020202020204" pitchFamily="34" charset="0"/>
              </a:rPr>
              <a:t>Lean meats and poultry, fish, eggs, tofu, nuts and seeds, and legumes/beans</a:t>
            </a:r>
            <a:endParaRPr lang="en-AU"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798A70-6234-9297-42B5-DFF522977172}"/>
              </a:ext>
            </a:extLst>
          </p:cNvPr>
          <p:cNvSpPr txBox="1"/>
          <p:nvPr/>
        </p:nvSpPr>
        <p:spPr>
          <a:xfrm>
            <a:off x="403088" y="1356182"/>
            <a:ext cx="9982200" cy="1354217"/>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b="0" i="0" dirty="0">
                <a:solidFill>
                  <a:srgbClr val="202124"/>
                </a:solidFill>
                <a:effectLst/>
                <a:latin typeface="arial" panose="020B0604020202020204" pitchFamily="34" charset="0"/>
              </a:rPr>
              <a:t>The food in this food group are </a:t>
            </a:r>
            <a:r>
              <a:rPr lang="en-US" b="1" i="0" dirty="0">
                <a:solidFill>
                  <a:srgbClr val="202124"/>
                </a:solidFill>
                <a:effectLst/>
                <a:latin typeface="arial" panose="020B0604020202020204" pitchFamily="34" charset="0"/>
              </a:rPr>
              <a:t>great sources of protein</a:t>
            </a:r>
            <a:r>
              <a:rPr lang="en-US" dirty="0">
                <a:solidFill>
                  <a:srgbClr val="202124"/>
                </a:solidFill>
                <a:latin typeface="arial" panose="020B0604020202020204" pitchFamily="34" charset="0"/>
              </a:rPr>
              <a:t> which is needed for growth, repair and maintenance of body cells.</a:t>
            </a:r>
          </a:p>
          <a:p>
            <a:pPr marL="285750" indent="-285750">
              <a:spcBef>
                <a:spcPts val="600"/>
              </a:spcBef>
              <a:spcAft>
                <a:spcPts val="600"/>
              </a:spcAft>
              <a:buFont typeface="Arial" panose="020B0604020202020204" pitchFamily="34" charset="0"/>
              <a:buChar char="•"/>
            </a:pPr>
            <a:r>
              <a:rPr lang="en-US" b="0" i="0" dirty="0">
                <a:solidFill>
                  <a:srgbClr val="202124"/>
                </a:solidFill>
                <a:effectLst/>
                <a:latin typeface="arial" panose="020B0604020202020204" pitchFamily="34" charset="0"/>
              </a:rPr>
              <a:t>This group also provides nutrients like iodine, iron, zinc, vitamins (especially B12) and essential fatty acids.</a:t>
            </a:r>
            <a:endParaRPr lang="en-AU" dirty="0"/>
          </a:p>
        </p:txBody>
      </p:sp>
      <p:sp>
        <p:nvSpPr>
          <p:cNvPr id="10" name="TextBox 9">
            <a:extLst>
              <a:ext uri="{FF2B5EF4-FFF2-40B4-BE49-F238E27FC236}">
                <a16:creationId xmlns:a16="http://schemas.microsoft.com/office/drawing/2014/main" id="{43AF808B-011C-E23D-B395-CE4D9CD019CF}"/>
              </a:ext>
            </a:extLst>
          </p:cNvPr>
          <p:cNvSpPr txBox="1"/>
          <p:nvPr/>
        </p:nvSpPr>
        <p:spPr>
          <a:xfrm>
            <a:off x="370935" y="5316534"/>
            <a:ext cx="7669196" cy="923330"/>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rationale for including </a:t>
            </a:r>
            <a:r>
              <a:rPr lang="en-US" dirty="0">
                <a:solidFill>
                  <a:srgbClr val="000000"/>
                </a:solidFill>
                <a:latin typeface="Arial" panose="020B0604020202020204" pitchFamily="34" charset="0"/>
                <a:cs typeface="Arial" panose="020B0604020202020204" pitchFamily="34" charset="0"/>
              </a:rPr>
              <a:t>p</a:t>
            </a:r>
            <a:r>
              <a:rPr lang="en-US" b="0" i="0" dirty="0">
                <a:solidFill>
                  <a:srgbClr val="000000"/>
                </a:solidFill>
                <a:effectLst/>
                <a:latin typeface="Arial" panose="020B0604020202020204" pitchFamily="34" charset="0"/>
                <a:cs typeface="Arial" panose="020B0604020202020204" pitchFamily="34" charset="0"/>
              </a:rPr>
              <a:t>rocessed and cured meats like bacon, ham, sausages, and salami in the discretionary section is because they are high in saturated fat and salt.</a:t>
            </a:r>
            <a:endParaRPr lang="en-AU"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B7A88C6-2C1A-4931-780E-8DF248CDE285}"/>
              </a:ext>
            </a:extLst>
          </p:cNvPr>
          <p:cNvSpPr txBox="1"/>
          <p:nvPr/>
        </p:nvSpPr>
        <p:spPr>
          <a:xfrm>
            <a:off x="370935" y="4240030"/>
            <a:ext cx="8134064" cy="923330"/>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rationale for including fish, nuts, and seeds contain essential Omega-3 fatty acids</a:t>
            </a:r>
            <a:r>
              <a:rPr lang="en-US" dirty="0">
                <a:solidFill>
                  <a:srgbClr val="000000"/>
                </a:solidFill>
                <a:latin typeface="Arial" panose="020B0604020202020204" pitchFamily="34" charset="0"/>
                <a:cs typeface="Arial" panose="020B0604020202020204" pitchFamily="34" charset="0"/>
              </a:rPr>
              <a:t> (</a:t>
            </a:r>
            <a:r>
              <a:rPr lang="en-US" b="0" i="0" dirty="0">
                <a:solidFill>
                  <a:srgbClr val="000000"/>
                </a:solidFill>
                <a:effectLst/>
                <a:latin typeface="Arial" panose="020B0604020202020204" pitchFamily="34" charset="0"/>
                <a:cs typeface="Arial" panose="020B0604020202020204" pitchFamily="34" charset="0"/>
              </a:rPr>
              <a:t>polyunsaturated fats</a:t>
            </a:r>
            <a:r>
              <a:rPr lang="en-US" dirty="0">
                <a:solidFill>
                  <a:srgbClr val="000000"/>
                </a:solidFill>
                <a:latin typeface="Arial" panose="020B0604020202020204" pitchFamily="34" charset="0"/>
                <a:cs typeface="Arial" panose="020B0604020202020204" pitchFamily="34" charset="0"/>
              </a:rPr>
              <a:t>) is because they are good </a:t>
            </a:r>
            <a:r>
              <a:rPr lang="en-US" b="0" i="0" dirty="0">
                <a:solidFill>
                  <a:srgbClr val="000000"/>
                </a:solidFill>
                <a:effectLst/>
                <a:latin typeface="Arial" panose="020B0604020202020204" pitchFamily="34" charset="0"/>
                <a:cs typeface="Arial" panose="020B0604020202020204" pitchFamily="34" charset="0"/>
              </a:rPr>
              <a:t>for brain development and to reduce cholesterol levels in the blood.</a:t>
            </a:r>
            <a:endParaRPr lang="en-AU" dirty="0">
              <a:latin typeface="Arial" panose="020B0604020202020204" pitchFamily="34"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4C6C6DCE-5F34-C522-963F-673E9349ABE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3838" y="2209799"/>
            <a:ext cx="3966817" cy="4706795"/>
          </a:xfrm>
          <a:prstGeom prst="rect">
            <a:avLst/>
          </a:prstGeom>
        </p:spPr>
      </p:pic>
      <p:sp>
        <p:nvSpPr>
          <p:cNvPr id="19" name="TextBox 18">
            <a:extLst>
              <a:ext uri="{FF2B5EF4-FFF2-40B4-BE49-F238E27FC236}">
                <a16:creationId xmlns:a16="http://schemas.microsoft.com/office/drawing/2014/main" id="{588158F0-5EC5-596F-879B-AE456CABDD99}"/>
              </a:ext>
            </a:extLst>
          </p:cNvPr>
          <p:cNvSpPr txBox="1"/>
          <p:nvPr/>
        </p:nvSpPr>
        <p:spPr>
          <a:xfrm>
            <a:off x="374837" y="830888"/>
            <a:ext cx="7768963" cy="369332"/>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rPr>
              <a:t>rationale for including this food group is that: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DFF968A-D879-3362-2B03-3872A985C142}"/>
              </a:ext>
            </a:extLst>
          </p:cNvPr>
          <p:cNvSpPr txBox="1"/>
          <p:nvPr/>
        </p:nvSpPr>
        <p:spPr>
          <a:xfrm>
            <a:off x="423982" y="2870134"/>
            <a:ext cx="7768963" cy="1200329"/>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rPr>
              <a:t>rationale for removing the skin on chicken and trimming the fat from meat is to reduce the amount of saturated fat.  This prevents the build up of cholesterol in the arteries, decreasing the risk of heart disease and stroke.</a:t>
            </a:r>
            <a:endParaRPr lang="en-US"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09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1C35-771B-F805-9618-8E1A29086E90}"/>
              </a:ext>
            </a:extLst>
          </p:cNvPr>
          <p:cNvSpPr>
            <a:spLocks noGrp="1"/>
          </p:cNvSpPr>
          <p:nvPr>
            <p:ph type="title"/>
          </p:nvPr>
        </p:nvSpPr>
        <p:spPr>
          <a:xfrm>
            <a:off x="423244" y="320454"/>
            <a:ext cx="9878996" cy="276999"/>
          </a:xfrm>
        </p:spPr>
        <p:txBody>
          <a:bodyPr/>
          <a:lstStyle/>
          <a:p>
            <a:r>
              <a:rPr lang="en-US" sz="1800" b="1" i="0" dirty="0">
                <a:solidFill>
                  <a:srgbClr val="000000"/>
                </a:solidFill>
                <a:effectLst/>
                <a:latin typeface="Arial" panose="020B0604020202020204" pitchFamily="34" charset="0"/>
                <a:cs typeface="Arial" panose="020B0604020202020204" pitchFamily="34" charset="0"/>
              </a:rPr>
              <a:t>Milk, yoghurt, cheese, and/or alternatives, mostly reduced fat</a:t>
            </a:r>
            <a:endParaRPr lang="en-AU" sz="1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88158F0-5EC5-596F-879B-AE456CABDD99}"/>
              </a:ext>
            </a:extLst>
          </p:cNvPr>
          <p:cNvSpPr txBox="1"/>
          <p:nvPr/>
        </p:nvSpPr>
        <p:spPr>
          <a:xfrm>
            <a:off x="372444" y="772160"/>
            <a:ext cx="7768963" cy="369332"/>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rPr>
              <a:t>rationale for including this food group is that:</a:t>
            </a:r>
            <a:endParaRPr lang="en-US" b="0" i="0" dirty="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9E9A62-B123-0230-79FC-95B79E891C61}"/>
              </a:ext>
            </a:extLst>
          </p:cNvPr>
          <p:cNvSpPr txBox="1"/>
          <p:nvPr/>
        </p:nvSpPr>
        <p:spPr>
          <a:xfrm>
            <a:off x="304800" y="1304904"/>
            <a:ext cx="11422626" cy="1508105"/>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dairy foods in this group are excellent sources of calcium, protein, and vitamins, including vitamin B12.</a:t>
            </a:r>
          </a:p>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rationale for recommending low-fat dairy foods is that full-fat varieties increase the risk of heart disease.</a:t>
            </a:r>
          </a:p>
          <a:p>
            <a:pPr>
              <a:spcBef>
                <a:spcPts val="600"/>
              </a:spcBef>
              <a:spcAft>
                <a:spcPts val="600"/>
              </a:spcAft>
            </a:pPr>
            <a:r>
              <a:rPr lang="en-US" dirty="0">
                <a:solidFill>
                  <a:srgbClr val="000000"/>
                </a:solidFill>
                <a:latin typeface="Arial" panose="020B0604020202020204" pitchFamily="34" charset="0"/>
                <a:cs typeface="Arial" panose="020B0604020202020204" pitchFamily="34" charset="0"/>
              </a:rPr>
              <a:t>The rationale for including d</a:t>
            </a:r>
            <a:r>
              <a:rPr lang="en-US" b="0" i="0" dirty="0">
                <a:solidFill>
                  <a:srgbClr val="000000"/>
                </a:solidFill>
                <a:effectLst/>
                <a:latin typeface="Arial" panose="020B0604020202020204" pitchFamily="34" charset="0"/>
                <a:cs typeface="Arial" panose="020B0604020202020204" pitchFamily="34" charset="0"/>
              </a:rPr>
              <a:t>airy alternatives in this section is to allow people with allergies, intolerances and ethical choices to have access to </a:t>
            </a:r>
            <a:r>
              <a:rPr lang="en-US" dirty="0">
                <a:solidFill>
                  <a:srgbClr val="000000"/>
                </a:solidFill>
                <a:latin typeface="Arial" panose="020B0604020202020204" pitchFamily="34" charset="0"/>
                <a:cs typeface="Arial" panose="020B0604020202020204" pitchFamily="34" charset="0"/>
              </a:rPr>
              <a:t>foods that contain similar nutrients and sensory properties as dairy food.</a:t>
            </a:r>
          </a:p>
        </p:txBody>
      </p:sp>
      <p:sp>
        <p:nvSpPr>
          <p:cNvPr id="9" name="TextBox 8">
            <a:extLst>
              <a:ext uri="{FF2B5EF4-FFF2-40B4-BE49-F238E27FC236}">
                <a16:creationId xmlns:a16="http://schemas.microsoft.com/office/drawing/2014/main" id="{E33DAE14-8E3A-2D91-1D4D-A0281A8CCD5F}"/>
              </a:ext>
            </a:extLst>
          </p:cNvPr>
          <p:cNvSpPr txBox="1"/>
          <p:nvPr/>
        </p:nvSpPr>
        <p:spPr>
          <a:xfrm>
            <a:off x="382604" y="3031186"/>
            <a:ext cx="6096000" cy="369332"/>
          </a:xfrm>
          <a:prstGeom prst="rect">
            <a:avLst/>
          </a:prstGeom>
          <a:noFill/>
        </p:spPr>
        <p:txBody>
          <a:bodyPr wrap="square">
            <a:spAutoFit/>
          </a:bodyPr>
          <a:lstStyle/>
          <a:p>
            <a:r>
              <a:rPr lang="en-AU" b="1" i="0" dirty="0">
                <a:solidFill>
                  <a:srgbClr val="000000"/>
                </a:solidFill>
                <a:effectLst/>
                <a:latin typeface="Arial" panose="020B0604020202020204" pitchFamily="34" charset="0"/>
                <a:cs typeface="Arial" panose="020B0604020202020204" pitchFamily="34" charset="0"/>
              </a:rPr>
              <a:t>Water</a:t>
            </a:r>
            <a:endParaRPr lang="en-AU"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833CBC8-2D21-BDFE-B8B6-9F1CE3AFBB7F}"/>
              </a:ext>
            </a:extLst>
          </p:cNvPr>
          <p:cNvSpPr txBox="1"/>
          <p:nvPr/>
        </p:nvSpPr>
        <p:spPr>
          <a:xfrm>
            <a:off x="372443" y="3472934"/>
            <a:ext cx="8009557" cy="1077218"/>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rPr>
              <a:t>rationale for including water as part of the guide is because </a:t>
            </a:r>
            <a:r>
              <a:rPr lang="en-US" b="0" i="0" dirty="0">
                <a:solidFill>
                  <a:srgbClr val="000000"/>
                </a:solidFill>
                <a:effectLst/>
                <a:latin typeface="Arial" panose="020B0604020202020204" pitchFamily="34" charset="0"/>
                <a:cs typeface="Arial" panose="020B0604020202020204" pitchFamily="34" charset="0"/>
              </a:rPr>
              <a:t>assist with digestion, absorption of nutrients, and getting rid of waste products. </a:t>
            </a:r>
          </a:p>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It helps regulate our body temperature and prevents dehydration.</a:t>
            </a:r>
          </a:p>
        </p:txBody>
      </p:sp>
      <p:sp>
        <p:nvSpPr>
          <p:cNvPr id="15" name="TextBox 14">
            <a:extLst>
              <a:ext uri="{FF2B5EF4-FFF2-40B4-BE49-F238E27FC236}">
                <a16:creationId xmlns:a16="http://schemas.microsoft.com/office/drawing/2014/main" id="{080ADCFC-CC98-4591-9703-5379BF15D856}"/>
              </a:ext>
            </a:extLst>
          </p:cNvPr>
          <p:cNvSpPr txBox="1"/>
          <p:nvPr/>
        </p:nvSpPr>
        <p:spPr>
          <a:xfrm>
            <a:off x="372443" y="4776569"/>
            <a:ext cx="8116236" cy="923330"/>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guide encourages people to drink water instead of drinks like cordials, juices, and soft drinks because these drinks are usually high in sugar and could easily contribute to weight gain</a:t>
            </a:r>
            <a:endParaRPr lang="en-AU" dirty="0">
              <a:latin typeface="Arial" panose="020B0604020202020204" pitchFamily="34" charset="0"/>
              <a:cs typeface="Arial" panose="020B0604020202020204" pitchFamily="34" charset="0"/>
            </a:endParaRPr>
          </a:p>
        </p:txBody>
      </p:sp>
      <p:pic>
        <p:nvPicPr>
          <p:cNvPr id="21" name="Picture 20" descr="Icon&#10;&#10;Description automatically generated">
            <a:extLst>
              <a:ext uri="{FF2B5EF4-FFF2-40B4-BE49-F238E27FC236}">
                <a16:creationId xmlns:a16="http://schemas.microsoft.com/office/drawing/2014/main" id="{1447F6A4-5153-E75C-20C9-AD58A30D343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1087" y="2804655"/>
            <a:ext cx="4044991" cy="4044991"/>
          </a:xfrm>
          <a:prstGeom prst="rect">
            <a:avLst/>
          </a:prstGeom>
        </p:spPr>
      </p:pic>
    </p:spTree>
    <p:extLst>
      <p:ext uri="{BB962C8B-B14F-4D97-AF65-F5344CB8AC3E}">
        <p14:creationId xmlns:p14="http://schemas.microsoft.com/office/powerpoint/2010/main" val="233767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424FE27-5B57-5D39-B4AD-675A34AD5D6C}"/>
              </a:ext>
            </a:extLst>
          </p:cNvPr>
          <p:cNvGraphicFramePr>
            <a:graphicFrameLocks noGrp="1"/>
          </p:cNvGraphicFramePr>
          <p:nvPr>
            <p:extLst>
              <p:ext uri="{D42A27DB-BD31-4B8C-83A1-F6EECF244321}">
                <p14:modId xmlns:p14="http://schemas.microsoft.com/office/powerpoint/2010/main" val="1123049779"/>
              </p:ext>
            </p:extLst>
          </p:nvPr>
        </p:nvGraphicFramePr>
        <p:xfrm>
          <a:off x="533400" y="228600"/>
          <a:ext cx="9906000" cy="370840"/>
        </p:xfrm>
        <a:graphic>
          <a:graphicData uri="http://schemas.openxmlformats.org/drawingml/2006/table">
            <a:tbl>
              <a:tblPr firstRow="1" bandRow="1">
                <a:tableStyleId>{5C22544A-7EE6-4342-B048-85BDC9FD1C3A}</a:tableStyleId>
              </a:tblPr>
              <a:tblGrid>
                <a:gridCol w="9906000">
                  <a:extLst>
                    <a:ext uri="{9D8B030D-6E8A-4147-A177-3AD203B41FA5}">
                      <a16:colId xmlns:a16="http://schemas.microsoft.com/office/drawing/2014/main" val="2040428437"/>
                    </a:ext>
                  </a:extLst>
                </a:gridCol>
              </a:tblGrid>
              <a:tr h="370840">
                <a:tc>
                  <a:txBody>
                    <a:bodyPr/>
                    <a:lstStyle/>
                    <a:p>
                      <a:r>
                        <a:rPr lang="en-US" dirty="0">
                          <a:solidFill>
                            <a:schemeClr val="tx1"/>
                          </a:solidFill>
                          <a:latin typeface="Arial" panose="020B0604020202020204" pitchFamily="34" charset="0"/>
                          <a:cs typeface="Arial" panose="020B0604020202020204" pitchFamily="34" charset="0"/>
                        </a:rPr>
                        <a:t>Use Small Amounts</a:t>
                      </a:r>
                      <a:endParaRPr lang="en-AU"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30384467"/>
                  </a:ext>
                </a:extLst>
              </a:tr>
            </a:tbl>
          </a:graphicData>
        </a:graphic>
      </p:graphicFrame>
      <p:sp>
        <p:nvSpPr>
          <p:cNvPr id="8" name="TextBox 7">
            <a:extLst>
              <a:ext uri="{FF2B5EF4-FFF2-40B4-BE49-F238E27FC236}">
                <a16:creationId xmlns:a16="http://schemas.microsoft.com/office/drawing/2014/main" id="{D544C2F4-BAFF-3C34-9E97-67FA7300825B}"/>
              </a:ext>
            </a:extLst>
          </p:cNvPr>
          <p:cNvSpPr txBox="1"/>
          <p:nvPr/>
        </p:nvSpPr>
        <p:spPr>
          <a:xfrm>
            <a:off x="533400" y="685800"/>
            <a:ext cx="9677400" cy="1200329"/>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rationale for </a:t>
            </a:r>
            <a:r>
              <a:rPr lang="en-US" dirty="0">
                <a:solidFill>
                  <a:srgbClr val="000000"/>
                </a:solidFill>
                <a:latin typeface="Arial" panose="020B0604020202020204" pitchFamily="34" charset="0"/>
                <a:cs typeface="Arial" panose="020B0604020202020204" pitchFamily="34" charset="0"/>
              </a:rPr>
              <a:t>recommending the use of unsaturated fats in small amounts is that </a:t>
            </a:r>
            <a:r>
              <a:rPr lang="en-US" b="0" i="0" dirty="0">
                <a:solidFill>
                  <a:srgbClr val="000000"/>
                </a:solidFill>
                <a:effectLst/>
                <a:latin typeface="Arial" panose="020B0604020202020204" pitchFamily="34" charset="0"/>
                <a:cs typeface="Arial" panose="020B0604020202020204" pitchFamily="34" charset="0"/>
              </a:rPr>
              <a:t>even though they reduce the risk of heart disease and lower assist in lowering cholesterol levels; they still have the same kilojoule value as saturated fats and therefore must only be used in small amounts otherwise they will contribute to weight gain.</a:t>
            </a:r>
            <a:endParaRPr lang="en-AU"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78EE190-E72E-DB3E-2A73-73674AAC41AF}"/>
              </a:ext>
            </a:extLst>
          </p:cNvPr>
          <p:cNvSpPr txBox="1"/>
          <p:nvPr/>
        </p:nvSpPr>
        <p:spPr>
          <a:xfrm>
            <a:off x="508000" y="2209800"/>
            <a:ext cx="7035800"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Only Sometimes and in Small Amounts (Discretionary Foods)</a:t>
            </a:r>
            <a:endParaRPr lang="en-AU"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E8D7D42-8940-3EE1-5F25-00B3F6F5AF18}"/>
              </a:ext>
            </a:extLst>
          </p:cNvPr>
          <p:cNvSpPr txBox="1"/>
          <p:nvPr/>
        </p:nvSpPr>
        <p:spPr>
          <a:xfrm>
            <a:off x="533400" y="2782669"/>
            <a:ext cx="11277600" cy="646331"/>
          </a:xfrm>
          <a:prstGeom prst="rect">
            <a:avLst/>
          </a:prstGeom>
          <a:noFill/>
        </p:spPr>
        <p:txBody>
          <a:bodyPr wrap="square">
            <a:spAutoFit/>
          </a:bodyPr>
          <a:lstStyle/>
          <a:p>
            <a:r>
              <a:rPr lang="en-US" dirty="0">
                <a:solidFill>
                  <a:srgbClr val="000000"/>
                </a:solidFill>
                <a:latin typeface="Arial" panose="020B0604020202020204" pitchFamily="34" charset="0"/>
                <a:cs typeface="Arial" panose="020B0604020202020204" pitchFamily="34" charset="0"/>
              </a:rPr>
              <a:t>The rationale for recommending these foods in the discretionary section is that they are </a:t>
            </a:r>
            <a:r>
              <a:rPr lang="en-US" b="0" i="0" dirty="0">
                <a:solidFill>
                  <a:srgbClr val="000000"/>
                </a:solidFill>
                <a:effectLst/>
                <a:latin typeface="Arial" panose="020B0604020202020204" pitchFamily="34" charset="0"/>
                <a:cs typeface="Arial" panose="020B0604020202020204" pitchFamily="34" charset="0"/>
              </a:rPr>
              <a:t>high in fat, salt, and/or sugar,  and are mostly energy-dense and contain little, if any, nutritional value.</a:t>
            </a:r>
            <a:endParaRPr lang="en-AU"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12A1338-13E7-D0B2-93AF-0DDC00BA1A4A}"/>
              </a:ext>
            </a:extLst>
          </p:cNvPr>
          <p:cNvSpPr txBox="1"/>
          <p:nvPr/>
        </p:nvSpPr>
        <p:spPr>
          <a:xfrm>
            <a:off x="533400" y="3496489"/>
            <a:ext cx="6096000" cy="923330"/>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Eating high amounts of these foods can make someone overweight or obese. It is also linked to heart disease, type 2 diabetes, and some forms of cancer.</a:t>
            </a:r>
            <a:endParaRPr lang="en-AU"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36565273-74E1-29F7-7309-D44F83C31790}"/>
              </a:ext>
            </a:extLst>
          </p:cNvPr>
          <p:cNvPicPr>
            <a:picLocks noChangeAspect="1"/>
          </p:cNvPicPr>
          <p:nvPr/>
        </p:nvPicPr>
        <p:blipFill>
          <a:blip r:embed="rId2"/>
          <a:stretch>
            <a:fillRect/>
          </a:stretch>
        </p:blipFill>
        <p:spPr>
          <a:xfrm>
            <a:off x="560439" y="4796774"/>
            <a:ext cx="11303000" cy="1623343"/>
          </a:xfrm>
          <a:prstGeom prst="rect">
            <a:avLst/>
          </a:prstGeom>
        </p:spPr>
      </p:pic>
    </p:spTree>
    <p:extLst>
      <p:ext uri="{BB962C8B-B14F-4D97-AF65-F5344CB8AC3E}">
        <p14:creationId xmlns:p14="http://schemas.microsoft.com/office/powerpoint/2010/main" val="104815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9D65-39F3-7CCE-8142-9EF0A9875D5F}"/>
              </a:ext>
            </a:extLst>
          </p:cNvPr>
          <p:cNvSpPr>
            <a:spLocks noGrp="1"/>
          </p:cNvSpPr>
          <p:nvPr>
            <p:ph type="title"/>
          </p:nvPr>
        </p:nvSpPr>
        <p:spPr>
          <a:xfrm>
            <a:off x="408004" y="311429"/>
            <a:ext cx="10031396" cy="861774"/>
          </a:xfrm>
        </p:spPr>
        <p:txBody>
          <a:bodyPr/>
          <a:lstStyle/>
          <a:p>
            <a:r>
              <a:rPr lang="en-US" i="0" dirty="0">
                <a:solidFill>
                  <a:srgbClr val="F27446"/>
                </a:solidFill>
                <a:effectLst/>
                <a:latin typeface="Arial" panose="020B0604020202020204" pitchFamily="34" charset="0"/>
                <a:cs typeface="Arial" panose="020B0604020202020204" pitchFamily="34" charset="0"/>
              </a:rPr>
              <a:t>Food Selection and the Prevention of Obesity and </a:t>
            </a:r>
            <a:br>
              <a:rPr lang="en-US" i="0" dirty="0">
                <a:solidFill>
                  <a:srgbClr val="F27446"/>
                </a:solidFill>
                <a:effectLst/>
                <a:latin typeface="Arial" panose="020B0604020202020204" pitchFamily="34" charset="0"/>
                <a:cs typeface="Arial" panose="020B0604020202020204" pitchFamily="34" charset="0"/>
              </a:rPr>
            </a:br>
            <a:r>
              <a:rPr lang="en-US" i="0" dirty="0">
                <a:solidFill>
                  <a:srgbClr val="F27446"/>
                </a:solidFill>
                <a:effectLst/>
                <a:latin typeface="Arial" panose="020B0604020202020204" pitchFamily="34" charset="0"/>
                <a:cs typeface="Arial" panose="020B0604020202020204" pitchFamily="34" charset="0"/>
              </a:rPr>
              <a:t>Related Lifestyle Diseases</a:t>
            </a:r>
            <a:endParaRPr lang="en-AU"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95DDA51-4C2F-D6F3-FFF6-3AB60B565473}"/>
              </a:ext>
            </a:extLst>
          </p:cNvPr>
          <p:cNvSpPr txBox="1"/>
          <p:nvPr/>
        </p:nvSpPr>
        <p:spPr>
          <a:xfrm>
            <a:off x="408004" y="1371600"/>
            <a:ext cx="6096000" cy="369332"/>
          </a:xfrm>
          <a:prstGeom prst="rect">
            <a:avLst/>
          </a:prstGeom>
          <a:noFill/>
        </p:spPr>
        <p:txBody>
          <a:bodyPr wrap="square">
            <a:spAutoFit/>
          </a:bodyPr>
          <a:lstStyle/>
          <a:p>
            <a:pPr algn="l" fontAlgn="base"/>
            <a:r>
              <a:rPr lang="en-US" b="1" i="0" dirty="0">
                <a:solidFill>
                  <a:srgbClr val="F27446"/>
                </a:solidFill>
                <a:effectLst/>
                <a:latin typeface="Arial" panose="020B0604020202020204" pitchFamily="34" charset="0"/>
                <a:cs typeface="Arial" panose="020B0604020202020204" pitchFamily="34" charset="0"/>
              </a:rPr>
              <a:t>Food Selection and the Prevention of Obesity</a:t>
            </a:r>
          </a:p>
        </p:txBody>
      </p:sp>
      <p:sp>
        <p:nvSpPr>
          <p:cNvPr id="10" name="TextBox 9">
            <a:extLst>
              <a:ext uri="{FF2B5EF4-FFF2-40B4-BE49-F238E27FC236}">
                <a16:creationId xmlns:a16="http://schemas.microsoft.com/office/drawing/2014/main" id="{E51ECEBD-2CAD-2FFD-53AA-B93E7022C2B4}"/>
              </a:ext>
            </a:extLst>
          </p:cNvPr>
          <p:cNvSpPr txBox="1"/>
          <p:nvPr/>
        </p:nvSpPr>
        <p:spPr>
          <a:xfrm>
            <a:off x="408004" y="1939329"/>
            <a:ext cx="6678596" cy="3754874"/>
          </a:xfrm>
          <a:prstGeom prst="rect">
            <a:avLst/>
          </a:prstGeom>
          <a:noFill/>
        </p:spPr>
        <p:txBody>
          <a:bodyPr wrap="square">
            <a:spAutoFit/>
          </a:bodyPr>
          <a:lstStyle/>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following measures can be taken to prevent obesity:</a:t>
            </a:r>
          </a:p>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Eat less processed and sugary foods - they can contain high amounts of hidden fat, salt, and sugar.</a:t>
            </a:r>
          </a:p>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Eat more servings of vegetables and fruit</a:t>
            </a:r>
            <a:r>
              <a:rPr lang="en-US" dirty="0">
                <a:solidFill>
                  <a:srgbClr val="000000"/>
                </a:solidFill>
                <a:latin typeface="Arial" panose="020B0604020202020204" pitchFamily="34" charset="0"/>
                <a:cs typeface="Arial" panose="020B0604020202020204" pitchFamily="34" charset="0"/>
              </a:rPr>
              <a:t> – they</a:t>
            </a:r>
            <a:r>
              <a:rPr lang="en-US" b="0" i="0" dirty="0">
                <a:solidFill>
                  <a:srgbClr val="000000"/>
                </a:solidFill>
                <a:effectLst/>
                <a:latin typeface="Arial" panose="020B0604020202020204" pitchFamily="34" charset="0"/>
                <a:cs typeface="Arial" panose="020B0604020202020204" pitchFamily="34" charset="0"/>
              </a:rPr>
              <a:t> keep you feeling full for longer, help regulate your blood sugar levels and are low in kilojoules.</a:t>
            </a:r>
          </a:p>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Eat more fibre – they contribute to satiety, which is a feeling of fullness reducing the likelihood of people eating high-energy-dense foods.</a:t>
            </a:r>
          </a:p>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Eat low-glycaemic index (GI) foods – if low in kilojoules, low GI foods may help people lose weight.</a:t>
            </a:r>
          </a:p>
        </p:txBody>
      </p:sp>
      <p:pic>
        <p:nvPicPr>
          <p:cNvPr id="14" name="Picture 13" descr="A person holding a bowl of salad&#10;&#10;Description automatically generated with medium confidence">
            <a:extLst>
              <a:ext uri="{FF2B5EF4-FFF2-40B4-BE49-F238E27FC236}">
                <a16:creationId xmlns:a16="http://schemas.microsoft.com/office/drawing/2014/main" id="{FFF35500-BC74-0B0A-5AD4-8758011CAA3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916" y="1944245"/>
            <a:ext cx="5948516" cy="4805639"/>
          </a:xfrm>
          <a:prstGeom prst="rect">
            <a:avLst/>
          </a:prstGeom>
        </p:spPr>
      </p:pic>
    </p:spTree>
    <p:extLst>
      <p:ext uri="{BB962C8B-B14F-4D97-AF65-F5344CB8AC3E}">
        <p14:creationId xmlns:p14="http://schemas.microsoft.com/office/powerpoint/2010/main" val="382960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5DDA51-4C2F-D6F3-FFF6-3AB60B565473}"/>
              </a:ext>
            </a:extLst>
          </p:cNvPr>
          <p:cNvSpPr txBox="1"/>
          <p:nvPr/>
        </p:nvSpPr>
        <p:spPr>
          <a:xfrm>
            <a:off x="408004" y="1371600"/>
            <a:ext cx="6754796" cy="369332"/>
          </a:xfrm>
          <a:prstGeom prst="rect">
            <a:avLst/>
          </a:prstGeom>
          <a:noFill/>
        </p:spPr>
        <p:txBody>
          <a:bodyPr wrap="square">
            <a:spAutoFit/>
          </a:bodyPr>
          <a:lstStyle/>
          <a:p>
            <a:pPr algn="l" fontAlgn="base"/>
            <a:r>
              <a:rPr lang="en-US" b="1" i="0" dirty="0">
                <a:solidFill>
                  <a:srgbClr val="F27446"/>
                </a:solidFill>
                <a:effectLst/>
                <a:latin typeface="Arial" panose="020B0604020202020204" pitchFamily="34" charset="0"/>
                <a:cs typeface="Arial" panose="020B0604020202020204" pitchFamily="34" charset="0"/>
              </a:rPr>
              <a:t>Food Selection and the Prevention of </a:t>
            </a:r>
            <a:r>
              <a:rPr lang="en-US" b="1" dirty="0">
                <a:solidFill>
                  <a:srgbClr val="F27446"/>
                </a:solidFill>
                <a:latin typeface="Arial" panose="020B0604020202020204" pitchFamily="34" charset="0"/>
                <a:cs typeface="Arial" panose="020B0604020202020204" pitchFamily="34" charset="0"/>
              </a:rPr>
              <a:t>Type Two Diabetes</a:t>
            </a:r>
            <a:endParaRPr lang="en-US" b="1" i="0" dirty="0">
              <a:solidFill>
                <a:srgbClr val="F27446"/>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E7571D7-7CFD-A14B-1C99-279B851DBA90}"/>
              </a:ext>
            </a:extLst>
          </p:cNvPr>
          <p:cNvSpPr txBox="1"/>
          <p:nvPr/>
        </p:nvSpPr>
        <p:spPr>
          <a:xfrm>
            <a:off x="410462" y="1939329"/>
            <a:ext cx="10625000" cy="1661993"/>
          </a:xfrm>
          <a:prstGeom prst="rect">
            <a:avLst/>
          </a:prstGeom>
          <a:noFill/>
        </p:spPr>
        <p:txBody>
          <a:bodyPr wrap="square">
            <a:spAutoFit/>
          </a:bodyPr>
          <a:lstStyle/>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following measures can be taken to prevent type two diabetes:</a:t>
            </a:r>
            <a:endParaRPr lang="en-US" dirty="0">
              <a:solidFill>
                <a:srgbClr val="000000"/>
              </a:solidFill>
              <a:latin typeface="Arial" panose="020B0604020202020204" pitchFamily="34" charset="0"/>
              <a:cs typeface="Arial" panose="020B0604020202020204" pitchFamily="34" charset="0"/>
            </a:endParaRP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a diet low in fat, particularly saturated fats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a diet low in sugar</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low-GI foods</a:t>
            </a:r>
          </a:p>
        </p:txBody>
      </p:sp>
      <p:pic>
        <p:nvPicPr>
          <p:cNvPr id="21" name="Picture 20" descr="A picture containing diagram&#10;&#10;Description automatically generated">
            <a:extLst>
              <a:ext uri="{FF2B5EF4-FFF2-40B4-BE49-F238E27FC236}">
                <a16:creationId xmlns:a16="http://schemas.microsoft.com/office/drawing/2014/main" id="{F2331ECA-CAFC-7439-DD34-E6FBC4E3D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8424" y="2667000"/>
            <a:ext cx="5099037" cy="3810000"/>
          </a:xfrm>
          <a:prstGeom prst="rect">
            <a:avLst/>
          </a:prstGeom>
        </p:spPr>
      </p:pic>
      <p:sp>
        <p:nvSpPr>
          <p:cNvPr id="23" name="TextBox 22">
            <a:extLst>
              <a:ext uri="{FF2B5EF4-FFF2-40B4-BE49-F238E27FC236}">
                <a16:creationId xmlns:a16="http://schemas.microsoft.com/office/drawing/2014/main" id="{75686FCD-874B-DACC-A047-CA95EBD0C718}"/>
              </a:ext>
            </a:extLst>
          </p:cNvPr>
          <p:cNvSpPr txBox="1"/>
          <p:nvPr/>
        </p:nvSpPr>
        <p:spPr>
          <a:xfrm>
            <a:off x="408004" y="3664783"/>
            <a:ext cx="6096000" cy="646331"/>
          </a:xfrm>
          <a:prstGeom prst="rect">
            <a:avLst/>
          </a:prstGeom>
          <a:noFill/>
        </p:spPr>
        <p:txBody>
          <a:bodyPr wrap="square">
            <a:spAutoFit/>
          </a:bodyPr>
          <a:lstStyle/>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regular meals and eat carbohydrate foods throughout the day.</a:t>
            </a:r>
          </a:p>
        </p:txBody>
      </p:sp>
    </p:spTree>
    <p:extLst>
      <p:ext uri="{BB962C8B-B14F-4D97-AF65-F5344CB8AC3E}">
        <p14:creationId xmlns:p14="http://schemas.microsoft.com/office/powerpoint/2010/main" val="345154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8A348A-E353-A93F-E6D2-F3C10B17B073}"/>
              </a:ext>
            </a:extLst>
          </p:cNvPr>
          <p:cNvSpPr txBox="1"/>
          <p:nvPr/>
        </p:nvSpPr>
        <p:spPr>
          <a:xfrm>
            <a:off x="304800" y="1371600"/>
            <a:ext cx="10031396" cy="369332"/>
          </a:xfrm>
          <a:prstGeom prst="rect">
            <a:avLst/>
          </a:prstGeom>
          <a:noFill/>
        </p:spPr>
        <p:txBody>
          <a:bodyPr wrap="square">
            <a:spAutoFit/>
          </a:bodyPr>
          <a:lstStyle/>
          <a:p>
            <a:pPr algn="l" fontAlgn="base"/>
            <a:r>
              <a:rPr lang="en-US" b="1" i="0" dirty="0">
                <a:solidFill>
                  <a:srgbClr val="F27446"/>
                </a:solidFill>
                <a:effectLst/>
                <a:latin typeface="Arial" panose="020B0604020202020204" pitchFamily="34" charset="0"/>
                <a:cs typeface="Arial" panose="020B0604020202020204" pitchFamily="34" charset="0"/>
              </a:rPr>
              <a:t>Food Selection and the Prevention of Cardiovascular Disease</a:t>
            </a:r>
          </a:p>
        </p:txBody>
      </p:sp>
      <p:sp>
        <p:nvSpPr>
          <p:cNvPr id="9" name="TextBox 8">
            <a:extLst>
              <a:ext uri="{FF2B5EF4-FFF2-40B4-BE49-F238E27FC236}">
                <a16:creationId xmlns:a16="http://schemas.microsoft.com/office/drawing/2014/main" id="{822EAD18-E350-EDC2-9B14-B04661C67B23}"/>
              </a:ext>
            </a:extLst>
          </p:cNvPr>
          <p:cNvSpPr txBox="1"/>
          <p:nvPr/>
        </p:nvSpPr>
        <p:spPr>
          <a:xfrm>
            <a:off x="324465" y="1914748"/>
            <a:ext cx="11021996" cy="1077218"/>
          </a:xfrm>
          <a:prstGeom prst="rect">
            <a:avLst/>
          </a:prstGeom>
          <a:noFill/>
        </p:spPr>
        <p:txBody>
          <a:bodyPr wrap="square">
            <a:spAutoFit/>
          </a:bodyPr>
          <a:lstStyle/>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following measures can be taken to prevent cardiovascular disease:</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Decrease the consumption of LDL cholesterol and increase the consumption high-density lipoprotein (HDL) cholesterol. </a:t>
            </a:r>
          </a:p>
        </p:txBody>
      </p:sp>
      <p:pic>
        <p:nvPicPr>
          <p:cNvPr id="10" name="Picture 9">
            <a:extLst>
              <a:ext uri="{FF2B5EF4-FFF2-40B4-BE49-F238E27FC236}">
                <a16:creationId xmlns:a16="http://schemas.microsoft.com/office/drawing/2014/main" id="{D86AD971-D6BF-AA7F-A451-A8E1BE8E59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408" y="3074097"/>
            <a:ext cx="5363497" cy="3387995"/>
          </a:xfrm>
          <a:prstGeom prst="rect">
            <a:avLst/>
          </a:prstGeom>
        </p:spPr>
      </p:pic>
      <p:sp>
        <p:nvSpPr>
          <p:cNvPr id="12" name="TextBox 11">
            <a:extLst>
              <a:ext uri="{FF2B5EF4-FFF2-40B4-BE49-F238E27FC236}">
                <a16:creationId xmlns:a16="http://schemas.microsoft.com/office/drawing/2014/main" id="{B5D55E09-024E-E3CF-418D-CE8D29DFEFD7}"/>
              </a:ext>
            </a:extLst>
          </p:cNvPr>
          <p:cNvSpPr txBox="1"/>
          <p:nvPr/>
        </p:nvSpPr>
        <p:spPr>
          <a:xfrm>
            <a:off x="275303" y="3165782"/>
            <a:ext cx="5363497" cy="1785104"/>
          </a:xfrm>
          <a:prstGeom prst="rect">
            <a:avLst/>
          </a:prstGeom>
          <a:noFill/>
        </p:spPr>
        <p:txBody>
          <a:bodyPr wrap="square">
            <a:spAutoFit/>
          </a:bodyPr>
          <a:lstStyle/>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Replace saturated and trans fats with unsaturated fats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foods that contain more fibre, particularly soluble fibre</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Reduce your salt intake</a:t>
            </a:r>
          </a:p>
        </p:txBody>
      </p:sp>
    </p:spTree>
    <p:extLst>
      <p:ext uri="{BB962C8B-B14F-4D97-AF65-F5344CB8AC3E}">
        <p14:creationId xmlns:p14="http://schemas.microsoft.com/office/powerpoint/2010/main" val="159637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622" y="296496"/>
            <a:ext cx="5859378" cy="529046"/>
          </a:xfrm>
          <a:prstGeom prst="rect">
            <a:avLst/>
          </a:prstGeom>
        </p:spPr>
        <p:txBody>
          <a:bodyPr vert="horz" wrap="square" lIns="0" tIns="85406" rIns="0" bIns="0" rtlCol="0">
            <a:spAutoFit/>
          </a:bodyPr>
          <a:lstStyle/>
          <a:p>
            <a:pPr marL="269875">
              <a:lnSpc>
                <a:spcPct val="100000"/>
              </a:lnSpc>
              <a:spcBef>
                <a:spcPts val="100"/>
              </a:spcBef>
            </a:pPr>
            <a:r>
              <a:rPr sz="2000" dirty="0"/>
              <a:t>Key</a:t>
            </a:r>
            <a:r>
              <a:rPr sz="2000" spc="-45" dirty="0"/>
              <a:t> </a:t>
            </a:r>
            <a:r>
              <a:rPr sz="2000" spc="-10" dirty="0"/>
              <a:t>Terms</a:t>
            </a:r>
            <a:r>
              <a:rPr sz="2000" spc="-55" dirty="0"/>
              <a:t> </a:t>
            </a:r>
            <a:r>
              <a:rPr sz="2000" dirty="0"/>
              <a:t>and</a:t>
            </a:r>
            <a:r>
              <a:rPr sz="2000" spc="-30" dirty="0"/>
              <a:t> </a:t>
            </a:r>
            <a:r>
              <a:rPr sz="2000" spc="-10" dirty="0"/>
              <a:t>Definitions</a:t>
            </a:r>
            <a:endParaRPr sz="2000" dirty="0"/>
          </a:p>
        </p:txBody>
      </p:sp>
      <p:sp>
        <p:nvSpPr>
          <p:cNvPr id="3" name="object 3"/>
          <p:cNvSpPr txBox="1"/>
          <p:nvPr/>
        </p:nvSpPr>
        <p:spPr>
          <a:xfrm>
            <a:off x="457200" y="1018911"/>
            <a:ext cx="9829800" cy="566822"/>
          </a:xfrm>
          <a:prstGeom prst="rect">
            <a:avLst/>
          </a:prstGeom>
        </p:spPr>
        <p:txBody>
          <a:bodyPr vert="horz" wrap="square" lIns="0" tIns="12700" rIns="0" bIns="0" rtlCol="0">
            <a:spAutoFit/>
          </a:bodyPr>
          <a:lstStyle/>
          <a:p>
            <a:pPr algn="l" fontAlgn="base">
              <a:spcBef>
                <a:spcPts val="600"/>
              </a:spcBef>
              <a:spcAft>
                <a:spcPts val="600"/>
              </a:spcAft>
            </a:pPr>
            <a:r>
              <a:rPr lang="en-US" b="1" i="0" dirty="0">
                <a:solidFill>
                  <a:srgbClr val="000000"/>
                </a:solidFill>
                <a:effectLst/>
                <a:latin typeface="Arial" panose="020B0604020202020204" pitchFamily="34" charset="0"/>
                <a:cs typeface="Arial" panose="020B0604020202020204" pitchFamily="34" charset="0"/>
              </a:rPr>
              <a:t>Antioxidants</a:t>
            </a:r>
            <a:r>
              <a:rPr lang="en-US" b="0" i="0" dirty="0">
                <a:solidFill>
                  <a:srgbClr val="000000"/>
                </a:solidFill>
                <a:effectLst/>
                <a:latin typeface="Arial" panose="020B0604020202020204" pitchFamily="34" charset="0"/>
                <a:cs typeface="Arial" panose="020B0604020202020204" pitchFamily="34" charset="0"/>
              </a:rPr>
              <a:t> are naturally occurring molecules that help to protect you from harmful free radicals that cause disease and illness.</a:t>
            </a:r>
          </a:p>
        </p:txBody>
      </p:sp>
      <p:sp>
        <p:nvSpPr>
          <p:cNvPr id="6" name="TextBox 5">
            <a:extLst>
              <a:ext uri="{FF2B5EF4-FFF2-40B4-BE49-F238E27FC236}">
                <a16:creationId xmlns:a16="http://schemas.microsoft.com/office/drawing/2014/main" id="{4C7BF294-9A54-2296-5ECA-4FF486F86781}"/>
              </a:ext>
            </a:extLst>
          </p:cNvPr>
          <p:cNvSpPr txBox="1"/>
          <p:nvPr/>
        </p:nvSpPr>
        <p:spPr>
          <a:xfrm>
            <a:off x="381000" y="1676400"/>
            <a:ext cx="11430000" cy="1908215"/>
          </a:xfrm>
          <a:prstGeom prst="rect">
            <a:avLst/>
          </a:prstGeom>
          <a:noFill/>
        </p:spPr>
        <p:txBody>
          <a:bodyPr wrap="square">
            <a:spAutoFit/>
          </a:bodyPr>
          <a:lstStyle/>
          <a:p>
            <a:pPr algn="l" fontAlgn="base">
              <a:spcBef>
                <a:spcPts val="600"/>
              </a:spcBef>
              <a:spcAft>
                <a:spcPts val="600"/>
              </a:spcAft>
            </a:pPr>
            <a:r>
              <a:rPr lang="en-US" b="1" i="0" dirty="0">
                <a:solidFill>
                  <a:srgbClr val="000000"/>
                </a:solidFill>
                <a:effectLst/>
                <a:latin typeface="Arial" panose="020B0604020202020204" pitchFamily="34" charset="0"/>
                <a:cs typeface="Arial" panose="020B0604020202020204" pitchFamily="34" charset="0"/>
              </a:rPr>
              <a:t>Cancer</a:t>
            </a:r>
            <a:r>
              <a:rPr lang="en-US" b="0" i="0" dirty="0">
                <a:solidFill>
                  <a:srgbClr val="000000"/>
                </a:solidFill>
                <a:effectLst/>
                <a:latin typeface="Arial" panose="020B0604020202020204" pitchFamily="34" charset="0"/>
                <a:cs typeface="Arial" panose="020B0604020202020204" pitchFamily="34" charset="0"/>
              </a:rPr>
              <a:t> is a term used for a group of diseases where someone's cells divide and grow uncontrollably and spread to other parts of the body. </a:t>
            </a:r>
          </a:p>
          <a:p>
            <a:pPr algn="l" fontAlgn="base">
              <a:spcBef>
                <a:spcPts val="600"/>
              </a:spcBef>
              <a:spcAft>
                <a:spcPts val="600"/>
              </a:spcAft>
            </a:pPr>
            <a:r>
              <a:rPr lang="en-US" b="1" i="0" dirty="0">
                <a:solidFill>
                  <a:srgbClr val="000000"/>
                </a:solidFill>
                <a:effectLst/>
                <a:latin typeface="Arial" panose="020B0604020202020204" pitchFamily="34" charset="0"/>
                <a:cs typeface="Arial" panose="020B0604020202020204" pitchFamily="34" charset="0"/>
              </a:rPr>
              <a:t>Coronary Heart Disease</a:t>
            </a:r>
            <a:r>
              <a:rPr lang="en-US" b="0" i="0" dirty="0">
                <a:solidFill>
                  <a:srgbClr val="000000"/>
                </a:solidFill>
                <a:effectLst/>
                <a:latin typeface="Arial" panose="020B0604020202020204" pitchFamily="34" charset="0"/>
                <a:cs typeface="Arial" panose="020B0604020202020204" pitchFamily="34" charset="0"/>
              </a:rPr>
              <a:t> is the term used to describe the process where plaque builds up around the artery walls in the heart. This results in the arteries, leading to the heart, becoming narrow and inhibiting oxygenated blood being delivered and flowing to the heart. It is a term used to describe a group of diseases, including stroke and heart attacks.</a:t>
            </a:r>
          </a:p>
        </p:txBody>
      </p:sp>
      <p:sp>
        <p:nvSpPr>
          <p:cNvPr id="9" name="TextBox 8">
            <a:extLst>
              <a:ext uri="{FF2B5EF4-FFF2-40B4-BE49-F238E27FC236}">
                <a16:creationId xmlns:a16="http://schemas.microsoft.com/office/drawing/2014/main" id="{6124A418-F78A-4A72-2064-FEFE68BAD00F}"/>
              </a:ext>
            </a:extLst>
          </p:cNvPr>
          <p:cNvSpPr txBox="1"/>
          <p:nvPr/>
        </p:nvSpPr>
        <p:spPr>
          <a:xfrm>
            <a:off x="381000" y="3611654"/>
            <a:ext cx="8229600" cy="1785104"/>
          </a:xfrm>
          <a:prstGeom prst="rect">
            <a:avLst/>
          </a:prstGeom>
          <a:noFill/>
        </p:spPr>
        <p:txBody>
          <a:bodyPr wrap="square">
            <a:spAutoFit/>
          </a:bodyPr>
          <a:lstStyle/>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term</a:t>
            </a:r>
            <a:r>
              <a:rPr lang="en-US" b="1" i="0" dirty="0">
                <a:solidFill>
                  <a:srgbClr val="000000"/>
                </a:solidFill>
                <a:effectLst/>
                <a:latin typeface="Arial" panose="020B0604020202020204" pitchFamily="34" charset="0"/>
                <a:cs typeface="Arial" panose="020B0604020202020204" pitchFamily="34" charset="0"/>
              </a:rPr>
              <a:t> diet</a:t>
            </a:r>
            <a:r>
              <a:rPr lang="en-US" b="0" i="0" dirty="0">
                <a:solidFill>
                  <a:srgbClr val="000000"/>
                </a:solidFill>
                <a:effectLst/>
                <a:latin typeface="Arial" panose="020B0604020202020204" pitchFamily="34" charset="0"/>
                <a:cs typeface="Arial" panose="020B0604020202020204" pitchFamily="34" charset="0"/>
              </a:rPr>
              <a:t> refers to a person’s eating patterns or the kinds of foods they regularly eat. </a:t>
            </a:r>
          </a:p>
          <a:p>
            <a:pPr algn="l" fontAlgn="base">
              <a:spcBef>
                <a:spcPts val="600"/>
              </a:spcBef>
              <a:spcAft>
                <a:spcPts val="600"/>
              </a:spcAft>
            </a:pPr>
            <a:r>
              <a:rPr lang="en-US" b="1" i="0" dirty="0">
                <a:solidFill>
                  <a:srgbClr val="000000"/>
                </a:solidFill>
                <a:effectLst/>
                <a:latin typeface="Arial" panose="020B0604020202020204" pitchFamily="34" charset="0"/>
                <a:cs typeface="Arial" panose="020B0604020202020204" pitchFamily="34" charset="0"/>
              </a:rPr>
              <a:t>Free radicals</a:t>
            </a:r>
            <a:r>
              <a:rPr lang="en-US" b="0" i="0" dirty="0">
                <a:solidFill>
                  <a:srgbClr val="000000"/>
                </a:solidFill>
                <a:effectLst/>
                <a:latin typeface="Arial" panose="020B0604020202020204" pitchFamily="34" charset="0"/>
                <a:cs typeface="Arial" panose="020B0604020202020204" pitchFamily="34" charset="0"/>
              </a:rPr>
              <a:t> are often dangerous molecules that can damage cells. </a:t>
            </a:r>
          </a:p>
          <a:p>
            <a:pPr algn="l" fontAlgn="base">
              <a:spcBef>
                <a:spcPts val="600"/>
              </a:spcBef>
              <a:spcAft>
                <a:spcPts val="600"/>
              </a:spcAft>
            </a:pPr>
            <a:r>
              <a:rPr lang="en-US" b="1" i="0" dirty="0">
                <a:solidFill>
                  <a:srgbClr val="000000"/>
                </a:solidFill>
                <a:effectLst/>
                <a:latin typeface="Arial" panose="020B0604020202020204" pitchFamily="34" charset="0"/>
                <a:cs typeface="Arial" panose="020B0604020202020204" pitchFamily="34" charset="0"/>
              </a:rPr>
              <a:t>Insulin</a:t>
            </a:r>
            <a:r>
              <a:rPr lang="en-US" b="0" i="0" dirty="0">
                <a:solidFill>
                  <a:srgbClr val="000000"/>
                </a:solidFill>
                <a:effectLst/>
                <a:latin typeface="Arial" panose="020B0604020202020204" pitchFamily="34" charset="0"/>
                <a:cs typeface="Arial" panose="020B0604020202020204" pitchFamily="34" charset="0"/>
              </a:rPr>
              <a:t> is a hormone released by the pancreas into the bloodstream to help glucose enter the body's cells and be used as an energy source.</a:t>
            </a:r>
          </a:p>
        </p:txBody>
      </p:sp>
      <p:pic>
        <p:nvPicPr>
          <p:cNvPr id="11" name="Picture 10" descr="Icon&#10;&#10;Description automatically generated">
            <a:extLst>
              <a:ext uri="{FF2B5EF4-FFF2-40B4-BE49-F238E27FC236}">
                <a16:creationId xmlns:a16="http://schemas.microsoft.com/office/drawing/2014/main" id="{32631337-27D9-FACA-E657-A3BBB61BB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3633427"/>
            <a:ext cx="3124200" cy="28098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8A348A-E353-A93F-E6D2-F3C10B17B073}"/>
              </a:ext>
            </a:extLst>
          </p:cNvPr>
          <p:cNvSpPr txBox="1"/>
          <p:nvPr/>
        </p:nvSpPr>
        <p:spPr>
          <a:xfrm>
            <a:off x="324465" y="1143000"/>
            <a:ext cx="10031396" cy="369332"/>
          </a:xfrm>
          <a:prstGeom prst="rect">
            <a:avLst/>
          </a:prstGeom>
          <a:noFill/>
        </p:spPr>
        <p:txBody>
          <a:bodyPr wrap="square">
            <a:spAutoFit/>
          </a:bodyPr>
          <a:lstStyle/>
          <a:p>
            <a:pPr algn="l" fontAlgn="base"/>
            <a:r>
              <a:rPr lang="en-US" b="1" i="0" dirty="0">
                <a:solidFill>
                  <a:srgbClr val="F27446"/>
                </a:solidFill>
                <a:effectLst/>
                <a:latin typeface="Arial" panose="020B0604020202020204" pitchFamily="34" charset="0"/>
                <a:cs typeface="Arial" panose="020B0604020202020204" pitchFamily="34" charset="0"/>
              </a:rPr>
              <a:t>Food Selection and the Prevention of Some Types of Cancers</a:t>
            </a:r>
          </a:p>
        </p:txBody>
      </p:sp>
      <p:sp>
        <p:nvSpPr>
          <p:cNvPr id="9" name="TextBox 8">
            <a:extLst>
              <a:ext uri="{FF2B5EF4-FFF2-40B4-BE49-F238E27FC236}">
                <a16:creationId xmlns:a16="http://schemas.microsoft.com/office/drawing/2014/main" id="{822EAD18-E350-EDC2-9B14-B04661C67B23}"/>
              </a:ext>
            </a:extLst>
          </p:cNvPr>
          <p:cNvSpPr txBox="1"/>
          <p:nvPr/>
        </p:nvSpPr>
        <p:spPr>
          <a:xfrm>
            <a:off x="324465" y="1601740"/>
            <a:ext cx="11021996" cy="2092881"/>
          </a:xfrm>
          <a:prstGeom prst="rect">
            <a:avLst/>
          </a:prstGeom>
          <a:noFill/>
        </p:spPr>
        <p:txBody>
          <a:bodyPr wrap="square">
            <a:spAutoFit/>
          </a:bodyPr>
          <a:lstStyle/>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following measures can be taken to prevent diet-related cancers: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more wholegrains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less processed and red meat</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Eat a variety of different types and coloured fruits and vegetables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Consuming a high-fibre diet</a:t>
            </a:r>
          </a:p>
        </p:txBody>
      </p:sp>
      <p:pic>
        <p:nvPicPr>
          <p:cNvPr id="12" name="Picture 11" descr="Background pattern&#10;&#10;Description automatically generated">
            <a:extLst>
              <a:ext uri="{FF2B5EF4-FFF2-40B4-BE49-F238E27FC236}">
                <a16:creationId xmlns:a16="http://schemas.microsoft.com/office/drawing/2014/main" id="{0FD0F1C8-0B2A-8C32-9F46-85A9ED80F47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4" y="3784030"/>
            <a:ext cx="12192000" cy="3073970"/>
          </a:xfrm>
          <a:prstGeom prst="rect">
            <a:avLst/>
          </a:prstGeom>
        </p:spPr>
      </p:pic>
    </p:spTree>
    <p:extLst>
      <p:ext uri="{BB962C8B-B14F-4D97-AF65-F5344CB8AC3E}">
        <p14:creationId xmlns:p14="http://schemas.microsoft.com/office/powerpoint/2010/main" val="80698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74CA-2A9B-7568-3928-A5A0349F91F6}"/>
              </a:ext>
            </a:extLst>
          </p:cNvPr>
          <p:cNvSpPr>
            <a:spLocks noGrp="1"/>
          </p:cNvSpPr>
          <p:nvPr>
            <p:ph type="title"/>
          </p:nvPr>
        </p:nvSpPr>
        <p:spPr>
          <a:xfrm>
            <a:off x="408004" y="311429"/>
            <a:ext cx="9421796" cy="1292662"/>
          </a:xfrm>
        </p:spPr>
        <p:txBody>
          <a:bodyPr/>
          <a:lstStyle/>
          <a:p>
            <a:r>
              <a:rPr lang="en-US" dirty="0"/>
              <a:t>Applying the Recommendations to plan daily intake and create healthy meals</a:t>
            </a:r>
            <a:endParaRPr lang="en-AU" dirty="0"/>
          </a:p>
        </p:txBody>
      </p:sp>
      <p:sp>
        <p:nvSpPr>
          <p:cNvPr id="4" name="Arrow: Pentagon 3">
            <a:hlinkClick r:id="rId2"/>
            <a:extLst>
              <a:ext uri="{FF2B5EF4-FFF2-40B4-BE49-F238E27FC236}">
                <a16:creationId xmlns:a16="http://schemas.microsoft.com/office/drawing/2014/main" id="{FAF69948-876F-6462-AC42-7C1EFB30B1AB}"/>
              </a:ext>
            </a:extLst>
          </p:cNvPr>
          <p:cNvSpPr/>
          <p:nvPr/>
        </p:nvSpPr>
        <p:spPr>
          <a:xfrm>
            <a:off x="412920" y="1604091"/>
            <a:ext cx="3283974" cy="990600"/>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0" i="0" u="sng" dirty="0">
                <a:solidFill>
                  <a:srgbClr val="0D6EFD"/>
                </a:solidFill>
                <a:effectLst/>
                <a:latin typeface="Lexend"/>
                <a:hlinkClick r:id="rId2"/>
              </a:rPr>
              <a:t>Click here </a:t>
            </a:r>
            <a:r>
              <a:rPr lang="en-US" b="0" i="0" dirty="0">
                <a:solidFill>
                  <a:srgbClr val="000000"/>
                </a:solidFill>
                <a:effectLst/>
                <a:latin typeface="Lexend"/>
              </a:rPr>
              <a:t>to find out about low-fat cooking techniques</a:t>
            </a:r>
            <a:endParaRPr lang="en-US" dirty="0"/>
          </a:p>
        </p:txBody>
      </p:sp>
      <p:sp>
        <p:nvSpPr>
          <p:cNvPr id="5" name="Arrow: Pentagon 4">
            <a:hlinkClick r:id="rId3"/>
            <a:extLst>
              <a:ext uri="{FF2B5EF4-FFF2-40B4-BE49-F238E27FC236}">
                <a16:creationId xmlns:a16="http://schemas.microsoft.com/office/drawing/2014/main" id="{9C349924-9E9F-41FC-4077-9CF1D2CA2E60}"/>
              </a:ext>
            </a:extLst>
          </p:cNvPr>
          <p:cNvSpPr/>
          <p:nvPr/>
        </p:nvSpPr>
        <p:spPr>
          <a:xfrm>
            <a:off x="408004" y="2933700"/>
            <a:ext cx="3283974" cy="990600"/>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0" i="0" u="sng" dirty="0">
                <a:solidFill>
                  <a:srgbClr val="0D6EFD"/>
                </a:solidFill>
                <a:effectLst/>
                <a:latin typeface="Lexend"/>
                <a:hlinkClick r:id="rId3"/>
              </a:rPr>
              <a:t>Click here</a:t>
            </a:r>
            <a:r>
              <a:rPr lang="en-US" b="0" i="0" dirty="0">
                <a:solidFill>
                  <a:srgbClr val="000000"/>
                </a:solidFill>
                <a:effectLst/>
                <a:latin typeface="Lexend"/>
                <a:hlinkClick r:id="rId3"/>
              </a:rPr>
              <a:t> </a:t>
            </a:r>
            <a:r>
              <a:rPr lang="en-US" b="0" i="0" dirty="0">
                <a:solidFill>
                  <a:srgbClr val="000000"/>
                </a:solidFill>
                <a:effectLst/>
                <a:latin typeface="Lexend"/>
              </a:rPr>
              <a:t>to find out about adding a variety of fruits and vegetables to meals.</a:t>
            </a:r>
            <a:endParaRPr lang="en-US" dirty="0"/>
          </a:p>
        </p:txBody>
      </p:sp>
      <p:sp>
        <p:nvSpPr>
          <p:cNvPr id="6" name="Arrow: Pentagon 5">
            <a:hlinkClick r:id="rId4"/>
            <a:extLst>
              <a:ext uri="{FF2B5EF4-FFF2-40B4-BE49-F238E27FC236}">
                <a16:creationId xmlns:a16="http://schemas.microsoft.com/office/drawing/2014/main" id="{5183D169-7E84-0E0A-D250-6715A7BB40ED}"/>
              </a:ext>
            </a:extLst>
          </p:cNvPr>
          <p:cNvSpPr/>
          <p:nvPr/>
        </p:nvSpPr>
        <p:spPr>
          <a:xfrm>
            <a:off x="408004" y="4258393"/>
            <a:ext cx="3283974" cy="990600"/>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0" i="0" u="sng" dirty="0">
                <a:solidFill>
                  <a:srgbClr val="0D6EFD"/>
                </a:solidFill>
                <a:effectLst/>
                <a:latin typeface="Lexend"/>
                <a:hlinkClick r:id="rId4"/>
              </a:rPr>
              <a:t>Click here</a:t>
            </a:r>
            <a:r>
              <a:rPr lang="en-US" b="0" i="0" dirty="0">
                <a:solidFill>
                  <a:srgbClr val="000000"/>
                </a:solidFill>
                <a:effectLst/>
                <a:latin typeface="Lexend"/>
                <a:hlinkClick r:id="rId4"/>
              </a:rPr>
              <a:t> </a:t>
            </a:r>
            <a:r>
              <a:rPr lang="en-US" b="0" i="0" dirty="0">
                <a:solidFill>
                  <a:srgbClr val="000000"/>
                </a:solidFill>
                <a:effectLst/>
                <a:latin typeface="Lexend"/>
              </a:rPr>
              <a:t>to find out how to plan nutritious meals.</a:t>
            </a:r>
            <a:endParaRPr lang="en-US" dirty="0"/>
          </a:p>
        </p:txBody>
      </p:sp>
      <p:sp>
        <p:nvSpPr>
          <p:cNvPr id="7" name="Arrow: Pentagon 6">
            <a:hlinkClick r:id="rId5"/>
            <a:extLst>
              <a:ext uri="{FF2B5EF4-FFF2-40B4-BE49-F238E27FC236}">
                <a16:creationId xmlns:a16="http://schemas.microsoft.com/office/drawing/2014/main" id="{130FB165-ECF7-BA33-4F29-B39B9EB9B605}"/>
              </a:ext>
            </a:extLst>
          </p:cNvPr>
          <p:cNvSpPr/>
          <p:nvPr/>
        </p:nvSpPr>
        <p:spPr>
          <a:xfrm>
            <a:off x="408004" y="5486400"/>
            <a:ext cx="3283974" cy="990600"/>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0" i="0" u="sng" dirty="0">
                <a:solidFill>
                  <a:srgbClr val="0D6EFD"/>
                </a:solidFill>
                <a:effectLst/>
                <a:latin typeface="Lexend"/>
                <a:hlinkClick r:id="rId5"/>
              </a:rPr>
              <a:t>Click here</a:t>
            </a:r>
            <a:r>
              <a:rPr lang="en-US" b="0" i="0" dirty="0">
                <a:solidFill>
                  <a:srgbClr val="000000"/>
                </a:solidFill>
                <a:effectLst/>
                <a:latin typeface="Lexend"/>
                <a:hlinkClick r:id="rId5"/>
              </a:rPr>
              <a:t> </a:t>
            </a:r>
            <a:r>
              <a:rPr lang="en-US" b="0" i="0" dirty="0">
                <a:solidFill>
                  <a:srgbClr val="000000"/>
                </a:solidFill>
                <a:effectLst/>
                <a:latin typeface="Lexend"/>
              </a:rPr>
              <a:t>to find out how to make healthy meals and snacks.</a:t>
            </a:r>
            <a:endParaRPr lang="en-US" dirty="0"/>
          </a:p>
        </p:txBody>
      </p:sp>
      <p:pic>
        <p:nvPicPr>
          <p:cNvPr id="13" name="Picture 12" descr="Diagram&#10;&#10;Description automatically generated">
            <a:extLst>
              <a:ext uri="{FF2B5EF4-FFF2-40B4-BE49-F238E27FC236}">
                <a16:creationId xmlns:a16="http://schemas.microsoft.com/office/drawing/2014/main" id="{6E301A86-CDF5-721E-197E-54D1012367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800" y="1454895"/>
            <a:ext cx="3754089" cy="4876800"/>
          </a:xfrm>
          <a:prstGeom prst="rect">
            <a:avLst/>
          </a:prstGeom>
        </p:spPr>
      </p:pic>
      <p:sp>
        <p:nvSpPr>
          <p:cNvPr id="16" name="Rectangle: Rounded Corners 15">
            <a:extLst>
              <a:ext uri="{FF2B5EF4-FFF2-40B4-BE49-F238E27FC236}">
                <a16:creationId xmlns:a16="http://schemas.microsoft.com/office/drawing/2014/main" id="{683D134A-7C86-E2F7-1BD3-C06A37DDC28A}"/>
              </a:ext>
            </a:extLst>
          </p:cNvPr>
          <p:cNvSpPr/>
          <p:nvPr/>
        </p:nvSpPr>
        <p:spPr>
          <a:xfrm>
            <a:off x="8305800" y="1676400"/>
            <a:ext cx="3269885" cy="4419600"/>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30833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3904C-EECD-9921-D6ED-89C6AFD681A8}"/>
              </a:ext>
            </a:extLst>
          </p:cNvPr>
          <p:cNvSpPr>
            <a:spLocks noGrp="1"/>
          </p:cNvSpPr>
          <p:nvPr>
            <p:ph type="body" idx="1"/>
          </p:nvPr>
        </p:nvSpPr>
        <p:spPr>
          <a:xfrm>
            <a:off x="381000" y="1219200"/>
            <a:ext cx="11430000" cy="276999"/>
          </a:xfrm>
        </p:spPr>
        <p:txBody>
          <a:bodyPr/>
          <a:lstStyle/>
          <a:p>
            <a:pPr algn="l" fontAlgn="base"/>
            <a:r>
              <a:rPr lang="en-US" b="1" i="0" dirty="0">
                <a:solidFill>
                  <a:srgbClr val="000000"/>
                </a:solidFill>
                <a:effectLst/>
                <a:latin typeface="Arial" panose="020B0604020202020204" pitchFamily="34" charset="0"/>
                <a:cs typeface="Arial" panose="020B0604020202020204" pitchFamily="34" charset="0"/>
              </a:rPr>
              <a:t>Overweight or obesity</a:t>
            </a:r>
            <a:r>
              <a:rPr lang="en-US" b="0" i="0" dirty="0">
                <a:solidFill>
                  <a:srgbClr val="000000"/>
                </a:solidFill>
                <a:effectLst/>
                <a:latin typeface="Arial" panose="020B0604020202020204" pitchFamily="34" charset="0"/>
                <a:cs typeface="Arial" panose="020B0604020202020204" pitchFamily="34" charset="0"/>
              </a:rPr>
              <a:t> is the term used to describe an individual who carries excess weight. </a:t>
            </a:r>
            <a:endParaRPr lang="en-AU" dirty="0"/>
          </a:p>
        </p:txBody>
      </p:sp>
      <p:sp>
        <p:nvSpPr>
          <p:cNvPr id="5" name="TextBox 4">
            <a:extLst>
              <a:ext uri="{FF2B5EF4-FFF2-40B4-BE49-F238E27FC236}">
                <a16:creationId xmlns:a16="http://schemas.microsoft.com/office/drawing/2014/main" id="{3A68A239-BB6B-8CF8-3039-644253F26E32}"/>
              </a:ext>
            </a:extLst>
          </p:cNvPr>
          <p:cNvSpPr txBox="1"/>
          <p:nvPr/>
        </p:nvSpPr>
        <p:spPr>
          <a:xfrm>
            <a:off x="304800" y="1600200"/>
            <a:ext cx="11506200" cy="1754326"/>
          </a:xfrm>
          <a:prstGeom prst="rect">
            <a:avLst/>
          </a:prstGeom>
          <a:noFill/>
        </p:spPr>
        <p:txBody>
          <a:bodyPr wrap="square">
            <a:spAutoFit/>
          </a:bodyPr>
          <a:lstStyle/>
          <a:p>
            <a:pPr algn="l" fontAlgn="base"/>
            <a:r>
              <a:rPr lang="en-US" b="1" i="0" dirty="0">
                <a:solidFill>
                  <a:srgbClr val="000000"/>
                </a:solidFill>
                <a:effectLst/>
                <a:latin typeface="Arial" panose="020B0604020202020204" pitchFamily="34" charset="0"/>
                <a:cs typeface="Arial" panose="020B0604020202020204" pitchFamily="34" charset="0"/>
              </a:rPr>
              <a:t>Phytochemicals</a:t>
            </a:r>
            <a:r>
              <a:rPr lang="en-US" b="0" i="0" dirty="0">
                <a:solidFill>
                  <a:srgbClr val="000000"/>
                </a:solidFill>
                <a:effectLst/>
                <a:latin typeface="Arial" panose="020B0604020202020204" pitchFamily="34" charset="0"/>
                <a:cs typeface="Arial" panose="020B0604020202020204" pitchFamily="34" charset="0"/>
              </a:rPr>
              <a:t> are naturally occurring chemicals in plant foods such as fruits, vegetables, whole grains, beans, nuts and seeds.  They act in a similar way as antioxidants by stopping free radicals causing damage in our bodies.</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The word </a:t>
            </a:r>
            <a:r>
              <a:rPr lang="en-US" b="1" i="0" dirty="0">
                <a:solidFill>
                  <a:srgbClr val="000000"/>
                </a:solidFill>
                <a:effectLst/>
                <a:latin typeface="Arial" panose="020B0604020202020204" pitchFamily="34" charset="0"/>
                <a:cs typeface="Arial" panose="020B0604020202020204" pitchFamily="34" charset="0"/>
              </a:rPr>
              <a:t>rationale</a:t>
            </a:r>
            <a:r>
              <a:rPr lang="en-US" b="0" i="0" dirty="0">
                <a:solidFill>
                  <a:srgbClr val="000000"/>
                </a:solidFill>
                <a:effectLst/>
                <a:latin typeface="Arial" panose="020B0604020202020204" pitchFamily="34" charset="0"/>
                <a:cs typeface="Arial" panose="020B0604020202020204" pitchFamily="34" charset="0"/>
              </a:rPr>
              <a:t> is derived from the term 'reason.' The term rationale refers to the explanation that someone gives for something that happened or for something that exists.</a:t>
            </a:r>
          </a:p>
        </p:txBody>
      </p:sp>
      <p:sp>
        <p:nvSpPr>
          <p:cNvPr id="2" name="Flowchart: Alternate Process 1">
            <a:extLst>
              <a:ext uri="{FF2B5EF4-FFF2-40B4-BE49-F238E27FC236}">
                <a16:creationId xmlns:a16="http://schemas.microsoft.com/office/drawing/2014/main" id="{19B5AA9F-56D0-DDFB-28F0-05517140AA4E}"/>
              </a:ext>
            </a:extLst>
          </p:cNvPr>
          <p:cNvSpPr/>
          <p:nvPr/>
        </p:nvSpPr>
        <p:spPr>
          <a:xfrm>
            <a:off x="1447800" y="5257800"/>
            <a:ext cx="7239000" cy="1143000"/>
          </a:xfrm>
          <a:prstGeom prst="flowChartAlternateProcess">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You will not need to define these terms for a Food Studies assessment; however, it is helpful to have some understanding of them in order to process the content in this area of study.</a:t>
            </a:r>
            <a:endParaRPr lang="en-AU" sz="1600" dirty="0">
              <a:solidFill>
                <a:schemeClr val="tx1"/>
              </a:solidFill>
              <a:latin typeface="Comic Sans MS" panose="030F0702030302020204" pitchFamily="66" charset="0"/>
            </a:endParaRPr>
          </a:p>
        </p:txBody>
      </p:sp>
      <p:sp>
        <p:nvSpPr>
          <p:cNvPr id="8" name="TextBox 7">
            <a:extLst>
              <a:ext uri="{FF2B5EF4-FFF2-40B4-BE49-F238E27FC236}">
                <a16:creationId xmlns:a16="http://schemas.microsoft.com/office/drawing/2014/main" id="{4175DC5E-DEB5-7176-7FFF-913CC490EC63}"/>
              </a:ext>
            </a:extLst>
          </p:cNvPr>
          <p:cNvSpPr txBox="1"/>
          <p:nvPr/>
        </p:nvSpPr>
        <p:spPr>
          <a:xfrm>
            <a:off x="329380" y="3503475"/>
            <a:ext cx="8814619" cy="1477328"/>
          </a:xfrm>
          <a:prstGeom prst="rect">
            <a:avLst/>
          </a:prstGeom>
          <a:noFill/>
        </p:spPr>
        <p:txBody>
          <a:bodyPr wrap="square">
            <a:spAutoFit/>
          </a:bodyPr>
          <a:lstStyle/>
          <a:p>
            <a:pPr algn="l" fontAlgn="base"/>
            <a:r>
              <a:rPr lang="en-US" b="1" i="0" dirty="0">
                <a:solidFill>
                  <a:srgbClr val="000000"/>
                </a:solidFill>
                <a:effectLst/>
                <a:latin typeface="Arial" panose="020B0604020202020204" pitchFamily="34" charset="0"/>
                <a:cs typeface="Arial" panose="020B0604020202020204" pitchFamily="34" charset="0"/>
              </a:rPr>
              <a:t>Type 2 diabetes</a:t>
            </a:r>
            <a:r>
              <a:rPr lang="en-US" b="0" i="0" dirty="0">
                <a:solidFill>
                  <a:srgbClr val="000000"/>
                </a:solidFill>
                <a:effectLst/>
                <a:latin typeface="Arial" panose="020B0604020202020204" pitchFamily="34" charset="0"/>
                <a:cs typeface="Arial" panose="020B0604020202020204" pitchFamily="34" charset="0"/>
              </a:rPr>
              <a:t> is a condition where the body cannot effectively produce and/ or use the insulin that the pancreas produces. People with this condition often have high glucose levels in the blood because the glucose cannot enter the cells effectively. This increases someone's risk of heart disease, stroke and problems with their eyes (cataracts, glaucoma and blindness) and nerve damage.</a:t>
            </a:r>
          </a:p>
        </p:txBody>
      </p:sp>
      <p:pic>
        <p:nvPicPr>
          <p:cNvPr id="10" name="Picture 9" descr="Icon&#10;&#10;Description automatically generated">
            <a:extLst>
              <a:ext uri="{FF2B5EF4-FFF2-40B4-BE49-F238E27FC236}">
                <a16:creationId xmlns:a16="http://schemas.microsoft.com/office/drawing/2014/main" id="{6F442049-78C9-2DF0-3767-A1B2EABFF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775" y="4114800"/>
            <a:ext cx="3057350" cy="2743200"/>
          </a:xfrm>
          <a:prstGeom prst="rect">
            <a:avLst/>
          </a:prstGeom>
        </p:spPr>
      </p:pic>
    </p:spTree>
    <p:extLst>
      <p:ext uri="{BB962C8B-B14F-4D97-AF65-F5344CB8AC3E}">
        <p14:creationId xmlns:p14="http://schemas.microsoft.com/office/powerpoint/2010/main" val="278660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9D65-39F3-7CCE-8142-9EF0A9875D5F}"/>
              </a:ext>
            </a:extLst>
          </p:cNvPr>
          <p:cNvSpPr>
            <a:spLocks noGrp="1"/>
          </p:cNvSpPr>
          <p:nvPr>
            <p:ph type="title"/>
          </p:nvPr>
        </p:nvSpPr>
        <p:spPr>
          <a:xfrm>
            <a:off x="408004" y="311429"/>
            <a:ext cx="5859378" cy="430887"/>
          </a:xfrm>
        </p:spPr>
        <p:txBody>
          <a:bodyPr/>
          <a:lstStyle/>
          <a:p>
            <a:r>
              <a:rPr lang="en-US" i="0" dirty="0">
                <a:solidFill>
                  <a:srgbClr val="F27446"/>
                </a:solidFill>
                <a:effectLst/>
                <a:latin typeface="Arial" panose="020B0604020202020204" pitchFamily="34" charset="0"/>
                <a:cs typeface="Arial" panose="020B0604020202020204" pitchFamily="34" charset="0"/>
              </a:rPr>
              <a:t>The Eat for Health Website</a:t>
            </a:r>
            <a:endParaRPr lang="en-AU"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A377B8-C56C-7519-7BF5-65812FDA9823}"/>
              </a:ext>
            </a:extLst>
          </p:cNvPr>
          <p:cNvSpPr txBox="1"/>
          <p:nvPr/>
        </p:nvSpPr>
        <p:spPr>
          <a:xfrm>
            <a:off x="400630" y="914400"/>
            <a:ext cx="9886370" cy="923330"/>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Australian Government developed the Eat For Health website to help Australians understand the types of foods and lifestyle behaviours that contribute to their health and wellbeing.</a:t>
            </a:r>
            <a:endParaRPr lang="en-A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E63AD6-A563-6847-EB0D-53E4726E406D}"/>
              </a:ext>
            </a:extLst>
          </p:cNvPr>
          <p:cNvSpPr txBox="1"/>
          <p:nvPr/>
        </p:nvSpPr>
        <p:spPr>
          <a:xfrm>
            <a:off x="419727" y="1975401"/>
            <a:ext cx="11486570" cy="1231106"/>
          </a:xfrm>
          <a:prstGeom prst="rect">
            <a:avLst/>
          </a:prstGeom>
          <a:noFill/>
        </p:spPr>
        <p:txBody>
          <a:bodyPr wrap="square">
            <a:spAutoFit/>
          </a:bodyPr>
          <a:lstStyle/>
          <a:p>
            <a:pPr>
              <a:spcBef>
                <a:spcPts val="600"/>
              </a:spcBef>
              <a:spcAft>
                <a:spcPts val="600"/>
              </a:spcAft>
            </a:pPr>
            <a:r>
              <a:rPr lang="en-US" i="0" dirty="0">
                <a:solidFill>
                  <a:srgbClr val="000000"/>
                </a:solidFill>
                <a:effectLst/>
                <a:latin typeface="Arial" panose="020B0604020202020204" pitchFamily="34" charset="0"/>
                <a:cs typeface="Arial" panose="020B0604020202020204" pitchFamily="34" charset="0"/>
              </a:rPr>
              <a:t>The website uses two key tools to promote healthy eating, </a:t>
            </a:r>
          </a:p>
          <a:p>
            <a:pPr marL="285750" indent="-285750">
              <a:spcBef>
                <a:spcPts val="600"/>
              </a:spcBef>
              <a:spcAft>
                <a:spcPts val="600"/>
              </a:spcAft>
              <a:buFont typeface="Arial" panose="020B0604020202020204" pitchFamily="34" charset="0"/>
              <a:buChar char="•"/>
            </a:pPr>
            <a:r>
              <a:rPr lang="en-US" i="0" dirty="0">
                <a:solidFill>
                  <a:srgbClr val="000000"/>
                </a:solidFill>
                <a:effectLst/>
                <a:latin typeface="Arial" panose="020B0604020202020204" pitchFamily="34" charset="0"/>
                <a:cs typeface="Arial" panose="020B0604020202020204" pitchFamily="34" charset="0"/>
              </a:rPr>
              <a:t>the Australian Guide to Healthy Eating; and </a:t>
            </a:r>
          </a:p>
          <a:p>
            <a:pPr marL="285750" indent="-285750">
              <a:spcBef>
                <a:spcPts val="600"/>
              </a:spcBef>
              <a:spcAft>
                <a:spcPts val="600"/>
              </a:spcAft>
              <a:buFont typeface="Arial" panose="020B0604020202020204" pitchFamily="34" charset="0"/>
              <a:buChar char="•"/>
            </a:pPr>
            <a:r>
              <a:rPr lang="en-US" i="0" dirty="0">
                <a:solidFill>
                  <a:srgbClr val="000000"/>
                </a:solidFill>
                <a:effectLst/>
                <a:latin typeface="Arial" panose="020B0604020202020204" pitchFamily="34" charset="0"/>
                <a:cs typeface="Arial" panose="020B0604020202020204" pitchFamily="34" charset="0"/>
              </a:rPr>
              <a:t>the Australian Dietary Guidelines.</a:t>
            </a:r>
            <a:endParaRPr lang="en-AU"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E77EB6-0A06-2AB0-B604-BD4D8F62767C}"/>
              </a:ext>
            </a:extLst>
          </p:cNvPr>
          <p:cNvSpPr txBox="1"/>
          <p:nvPr/>
        </p:nvSpPr>
        <p:spPr>
          <a:xfrm>
            <a:off x="400630" y="3505200"/>
            <a:ext cx="10419770" cy="2523768"/>
          </a:xfrm>
          <a:prstGeom prst="rect">
            <a:avLst/>
          </a:prstGeom>
          <a:noFill/>
        </p:spPr>
        <p:txBody>
          <a:bodyPr wrap="square">
            <a:spAutoFit/>
          </a:bodyPr>
          <a:lstStyle/>
          <a:p>
            <a:pPr algn="l" fontAlgn="base">
              <a:spcBef>
                <a:spcPts val="600"/>
              </a:spcBef>
              <a:spcAft>
                <a:spcPts val="600"/>
              </a:spcAft>
            </a:pPr>
            <a:r>
              <a:rPr lang="en-US" dirty="0">
                <a:solidFill>
                  <a:srgbClr val="000000"/>
                </a:solidFill>
                <a:latin typeface="Arial" panose="020B0604020202020204" pitchFamily="34" charset="0"/>
                <a:cs typeface="Arial" panose="020B0604020202020204" pitchFamily="34" charset="0"/>
              </a:rPr>
              <a:t>T</a:t>
            </a:r>
            <a:r>
              <a:rPr lang="en-US" b="0" i="0" dirty="0">
                <a:solidFill>
                  <a:srgbClr val="000000"/>
                </a:solidFill>
                <a:effectLst/>
                <a:latin typeface="Arial" panose="020B0604020202020204" pitchFamily="34" charset="0"/>
                <a:cs typeface="Arial" panose="020B0604020202020204" pitchFamily="34" charset="0"/>
              </a:rPr>
              <a:t>he Australian Guide to Healthy Eating and the Australian Dietary Guidelines aim to help Australians: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select food that prevents obesity and other related lifestyle diseases;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determine their daily energy and nutritional needs;</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calculate the number of serves from the five food groups that they require each day;</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have the necessary knowledge to plan nutritious meals; and</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develop healthy eating patterns.</a:t>
            </a:r>
          </a:p>
        </p:txBody>
      </p:sp>
      <p:sp>
        <p:nvSpPr>
          <p:cNvPr id="4" name="Arrow: Pentagon 3">
            <a:extLst>
              <a:ext uri="{FF2B5EF4-FFF2-40B4-BE49-F238E27FC236}">
                <a16:creationId xmlns:a16="http://schemas.microsoft.com/office/drawing/2014/main" id="{A0A0C632-E919-86B4-5625-2425D67D7401}"/>
              </a:ext>
            </a:extLst>
          </p:cNvPr>
          <p:cNvSpPr/>
          <p:nvPr/>
        </p:nvSpPr>
        <p:spPr>
          <a:xfrm>
            <a:off x="8529519" y="5337061"/>
            <a:ext cx="3283974" cy="990600"/>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Click here to go to the:</a:t>
            </a:r>
          </a:p>
          <a:p>
            <a:pPr algn="ctr"/>
            <a:r>
              <a:rPr lang="en-US" dirty="0"/>
              <a:t>Eat for Health website</a:t>
            </a:r>
          </a:p>
        </p:txBody>
      </p:sp>
    </p:spTree>
    <p:extLst>
      <p:ext uri="{BB962C8B-B14F-4D97-AF65-F5344CB8AC3E}">
        <p14:creationId xmlns:p14="http://schemas.microsoft.com/office/powerpoint/2010/main" val="151904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2BE8-D2B4-3014-D431-EBEB70A36591}"/>
              </a:ext>
            </a:extLst>
          </p:cNvPr>
          <p:cNvSpPr>
            <a:spLocks noGrp="1"/>
          </p:cNvSpPr>
          <p:nvPr>
            <p:ph type="title"/>
          </p:nvPr>
        </p:nvSpPr>
        <p:spPr>
          <a:xfrm>
            <a:off x="408004" y="311429"/>
            <a:ext cx="8964596" cy="707886"/>
          </a:xfrm>
        </p:spPr>
        <p:txBody>
          <a:bodyPr/>
          <a:lstStyle/>
          <a:p>
            <a:r>
              <a:rPr lang="en-US" sz="1800" i="0" dirty="0">
                <a:solidFill>
                  <a:srgbClr val="F27446"/>
                </a:solidFill>
                <a:effectLst/>
                <a:latin typeface="Arial" panose="020B0604020202020204" pitchFamily="34" charset="0"/>
                <a:cs typeface="Arial" panose="020B0604020202020204" pitchFamily="34" charset="0"/>
              </a:rPr>
              <a:t>What are the Australian Dietary Guidelines?</a:t>
            </a:r>
            <a:br>
              <a:rPr lang="en-US" b="0" i="0" dirty="0">
                <a:solidFill>
                  <a:srgbClr val="F27446"/>
                </a:solidFill>
                <a:effectLst/>
                <a:latin typeface="Lexend"/>
              </a:rPr>
            </a:br>
            <a:endParaRPr lang="en-AU" dirty="0"/>
          </a:p>
        </p:txBody>
      </p:sp>
      <p:sp>
        <p:nvSpPr>
          <p:cNvPr id="5" name="TextBox 4">
            <a:extLst>
              <a:ext uri="{FF2B5EF4-FFF2-40B4-BE49-F238E27FC236}">
                <a16:creationId xmlns:a16="http://schemas.microsoft.com/office/drawing/2014/main" id="{0E80FF77-DDE0-432C-C706-B0E6F41DA8F5}"/>
              </a:ext>
            </a:extLst>
          </p:cNvPr>
          <p:cNvSpPr txBox="1"/>
          <p:nvPr/>
        </p:nvSpPr>
        <p:spPr>
          <a:xfrm>
            <a:off x="304800" y="762000"/>
            <a:ext cx="10058400" cy="646331"/>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Australian Dietary Guidelines provide up-to-date advice about the amount and kinds of foods we need to eat for health and wellbeing. </a:t>
            </a:r>
          </a:p>
        </p:txBody>
      </p:sp>
      <p:sp>
        <p:nvSpPr>
          <p:cNvPr id="7" name="TextBox 6">
            <a:extLst>
              <a:ext uri="{FF2B5EF4-FFF2-40B4-BE49-F238E27FC236}">
                <a16:creationId xmlns:a16="http://schemas.microsoft.com/office/drawing/2014/main" id="{D448D209-133F-8DDF-47CC-12493E0201DF}"/>
              </a:ext>
            </a:extLst>
          </p:cNvPr>
          <p:cNvSpPr txBox="1"/>
          <p:nvPr/>
        </p:nvSpPr>
        <p:spPr>
          <a:xfrm>
            <a:off x="336755" y="2207298"/>
            <a:ext cx="11430000" cy="646331"/>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current Australian Dietary Guidelines were developed by NHMRC, other leading nutrition experts and the Australian Government. </a:t>
            </a:r>
            <a:endParaRPr lang="en-AU"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3BFDBB2-44F1-40F6-3E69-C72AE074C587}"/>
              </a:ext>
            </a:extLst>
          </p:cNvPr>
          <p:cNvSpPr txBox="1"/>
          <p:nvPr/>
        </p:nvSpPr>
        <p:spPr>
          <a:xfrm>
            <a:off x="336755" y="1469886"/>
            <a:ext cx="11518490" cy="646331"/>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recommendations are based on scientific evidence that are developed after the consideration and analysis of quality research.</a:t>
            </a:r>
            <a:endParaRPr lang="en-AU"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D190CA3-3059-F121-C933-CB10FFA76BE8}"/>
              </a:ext>
            </a:extLst>
          </p:cNvPr>
          <p:cNvSpPr txBox="1"/>
          <p:nvPr/>
        </p:nvSpPr>
        <p:spPr>
          <a:xfrm>
            <a:off x="304800" y="2944710"/>
            <a:ext cx="11353800" cy="800219"/>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They were released in 2013. </a:t>
            </a:r>
          </a:p>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In 2020, the NHMRC announced the review of the Guidelines. </a:t>
            </a:r>
          </a:p>
        </p:txBody>
      </p:sp>
      <p:pic>
        <p:nvPicPr>
          <p:cNvPr id="13" name="Picture 12">
            <a:extLst>
              <a:ext uri="{FF2B5EF4-FFF2-40B4-BE49-F238E27FC236}">
                <a16:creationId xmlns:a16="http://schemas.microsoft.com/office/drawing/2014/main" id="{533433D7-9D84-B13D-FE55-99A0F32CC48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98375" y="2667000"/>
            <a:ext cx="5380316" cy="3994769"/>
          </a:xfrm>
          <a:prstGeom prst="rect">
            <a:avLst/>
          </a:prstGeom>
        </p:spPr>
      </p:pic>
      <p:sp>
        <p:nvSpPr>
          <p:cNvPr id="3" name="TextBox 2">
            <a:extLst>
              <a:ext uri="{FF2B5EF4-FFF2-40B4-BE49-F238E27FC236}">
                <a16:creationId xmlns:a16="http://schemas.microsoft.com/office/drawing/2014/main" id="{47EF44A8-135B-32DC-84A7-11F816B5406E}"/>
              </a:ext>
            </a:extLst>
          </p:cNvPr>
          <p:cNvSpPr txBox="1"/>
          <p:nvPr/>
        </p:nvSpPr>
        <p:spPr>
          <a:xfrm>
            <a:off x="326639" y="3911460"/>
            <a:ext cx="7369561" cy="1985672"/>
          </a:xfrm>
          <a:prstGeom prst="rect">
            <a:avLst/>
          </a:prstGeom>
          <a:noFill/>
        </p:spPr>
        <p:txBody>
          <a:bodyPr wrap="square">
            <a:spAutoFit/>
          </a:bodyPr>
          <a:lstStyle/>
          <a:p>
            <a:pPr>
              <a:lnSpc>
                <a:spcPct val="200000"/>
              </a:lnSpc>
              <a:spcBef>
                <a:spcPts val="600"/>
              </a:spcBef>
              <a:spcAft>
                <a:spcPts val="600"/>
              </a:spcAft>
            </a:pPr>
            <a:r>
              <a:rPr lang="en-US" sz="1600" b="0" i="0" u="sng" dirty="0">
                <a:solidFill>
                  <a:srgbClr val="0D6EFD"/>
                </a:solidFill>
                <a:effectLst/>
                <a:latin typeface="Arial" panose="020B0604020202020204" pitchFamily="34" charset="0"/>
                <a:cs typeface="Arial" panose="020B0604020202020204" pitchFamily="34" charset="0"/>
                <a:hlinkClick r:id="rId3"/>
              </a:rPr>
              <a:t>Click here</a:t>
            </a:r>
            <a:r>
              <a:rPr lang="en-US" sz="1600" b="0" i="0" dirty="0">
                <a:solidFill>
                  <a:srgbClr val="000000"/>
                </a:solidFill>
                <a:effectLst/>
                <a:latin typeface="Arial" panose="020B0604020202020204" pitchFamily="34" charset="0"/>
                <a:cs typeface="Arial" panose="020B0604020202020204" pitchFamily="34" charset="0"/>
              </a:rPr>
              <a:t> to access a poster of the Australian Dietary Guidelines.</a:t>
            </a:r>
            <a:br>
              <a:rPr lang="en-US" sz="1600" dirty="0">
                <a:latin typeface="Arial" panose="020B0604020202020204" pitchFamily="34" charset="0"/>
                <a:cs typeface="Arial" panose="020B0604020202020204" pitchFamily="34" charset="0"/>
              </a:rPr>
            </a:br>
            <a:r>
              <a:rPr lang="en-US" sz="1600" b="0" i="0" u="sng" dirty="0">
                <a:solidFill>
                  <a:srgbClr val="0D6EFD"/>
                </a:solidFill>
                <a:effectLst/>
                <a:latin typeface="Arial" panose="020B0604020202020204" pitchFamily="34" charset="0"/>
                <a:cs typeface="Arial" panose="020B0604020202020204" pitchFamily="34" charset="0"/>
                <a:hlinkClick r:id="rId4"/>
              </a:rPr>
              <a:t>Click here</a:t>
            </a:r>
            <a:r>
              <a:rPr lang="en-US" sz="1600" b="0" i="0" dirty="0">
                <a:solidFill>
                  <a:srgbClr val="000000"/>
                </a:solidFill>
                <a:effectLst/>
                <a:latin typeface="Arial" panose="020B0604020202020204" pitchFamily="34" charset="0"/>
                <a:cs typeface="Arial" panose="020B0604020202020204" pitchFamily="34" charset="0"/>
              </a:rPr>
              <a:t> to access the Healthy Eating for Adults brochure.</a:t>
            </a:r>
            <a:br>
              <a:rPr lang="en-US" sz="1600" dirty="0">
                <a:latin typeface="Arial" panose="020B0604020202020204" pitchFamily="34" charset="0"/>
                <a:cs typeface="Arial" panose="020B0604020202020204" pitchFamily="34" charset="0"/>
              </a:rPr>
            </a:br>
            <a:r>
              <a:rPr lang="en-US" sz="1600" b="0" i="0" u="sng" dirty="0">
                <a:solidFill>
                  <a:srgbClr val="0D6EFD"/>
                </a:solidFill>
                <a:effectLst/>
                <a:latin typeface="Arial" panose="020B0604020202020204" pitchFamily="34" charset="0"/>
                <a:cs typeface="Arial" panose="020B0604020202020204" pitchFamily="34" charset="0"/>
                <a:hlinkClick r:id="rId5"/>
              </a:rPr>
              <a:t>Click here</a:t>
            </a:r>
            <a:r>
              <a:rPr lang="en-US" sz="1600" b="0" i="0" dirty="0">
                <a:solidFill>
                  <a:srgbClr val="000000"/>
                </a:solidFill>
                <a:effectLst/>
                <a:latin typeface="Arial" panose="020B0604020202020204" pitchFamily="34" charset="0"/>
                <a:cs typeface="Arial" panose="020B0604020202020204" pitchFamily="34" charset="0"/>
              </a:rPr>
              <a:t> to access the Healthy Eating for Children brochure.</a:t>
            </a:r>
            <a:br>
              <a:rPr lang="en-US" sz="1600" dirty="0">
                <a:latin typeface="Arial" panose="020B0604020202020204" pitchFamily="34" charset="0"/>
                <a:cs typeface="Arial" panose="020B0604020202020204" pitchFamily="34" charset="0"/>
              </a:rPr>
            </a:br>
            <a:r>
              <a:rPr lang="en-US" sz="1600" b="0" i="0" u="sng" dirty="0">
                <a:solidFill>
                  <a:srgbClr val="0D6EFD"/>
                </a:solidFill>
                <a:effectLst/>
                <a:latin typeface="Arial" panose="020B0604020202020204" pitchFamily="34" charset="0"/>
                <a:cs typeface="Arial" panose="020B0604020202020204" pitchFamily="34" charset="0"/>
                <a:hlinkClick r:id="rId6"/>
              </a:rPr>
              <a:t>Click here</a:t>
            </a:r>
            <a:r>
              <a:rPr lang="en-US" sz="1600" b="0" i="0" dirty="0">
                <a:solidFill>
                  <a:srgbClr val="000000"/>
                </a:solidFill>
                <a:effectLst/>
                <a:latin typeface="Arial" panose="020B0604020202020204" pitchFamily="34" charset="0"/>
                <a:cs typeface="Arial" panose="020B0604020202020204" pitchFamily="34" charset="0"/>
              </a:rPr>
              <a:t> to access the Healthy Eating during Pregnancy brochure.</a:t>
            </a:r>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29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2BE8-D2B4-3014-D431-EBEB70A36591}"/>
              </a:ext>
            </a:extLst>
          </p:cNvPr>
          <p:cNvSpPr>
            <a:spLocks noGrp="1"/>
          </p:cNvSpPr>
          <p:nvPr>
            <p:ph type="title"/>
          </p:nvPr>
        </p:nvSpPr>
        <p:spPr>
          <a:xfrm>
            <a:off x="408004" y="311429"/>
            <a:ext cx="8964596" cy="276999"/>
          </a:xfrm>
        </p:spPr>
        <p:txBody>
          <a:bodyPr/>
          <a:lstStyle/>
          <a:p>
            <a:r>
              <a:rPr lang="en-US" sz="1800" i="0" dirty="0">
                <a:solidFill>
                  <a:srgbClr val="F27446"/>
                </a:solidFill>
                <a:effectLst/>
                <a:latin typeface="Arial" panose="020B0604020202020204" pitchFamily="34" charset="0"/>
                <a:cs typeface="Arial" panose="020B0604020202020204" pitchFamily="34" charset="0"/>
              </a:rPr>
              <a:t>The Australian Dietary Guidelines</a:t>
            </a:r>
            <a:endParaRPr lang="en-AU" dirty="0"/>
          </a:p>
        </p:txBody>
      </p:sp>
      <p:pic>
        <p:nvPicPr>
          <p:cNvPr id="9" name="Picture 8">
            <a:extLst>
              <a:ext uri="{FF2B5EF4-FFF2-40B4-BE49-F238E27FC236}">
                <a16:creationId xmlns:a16="http://schemas.microsoft.com/office/drawing/2014/main" id="{90754074-F845-7800-DEB4-794E5788D4E3}"/>
              </a:ext>
            </a:extLst>
          </p:cNvPr>
          <p:cNvPicPr>
            <a:picLocks noChangeAspect="1"/>
          </p:cNvPicPr>
          <p:nvPr/>
        </p:nvPicPr>
        <p:blipFill>
          <a:blip r:embed="rId2"/>
          <a:stretch>
            <a:fillRect/>
          </a:stretch>
        </p:blipFill>
        <p:spPr>
          <a:xfrm>
            <a:off x="609600" y="1148552"/>
            <a:ext cx="5105400" cy="1488290"/>
          </a:xfrm>
          <a:prstGeom prst="rect">
            <a:avLst/>
          </a:prstGeom>
        </p:spPr>
      </p:pic>
      <p:sp>
        <p:nvSpPr>
          <p:cNvPr id="10" name="TextBox 9">
            <a:extLst>
              <a:ext uri="{FF2B5EF4-FFF2-40B4-BE49-F238E27FC236}">
                <a16:creationId xmlns:a16="http://schemas.microsoft.com/office/drawing/2014/main" id="{649E47CA-1084-78A6-2336-79B08A1F3D6B}"/>
              </a:ext>
            </a:extLst>
          </p:cNvPr>
          <p:cNvSpPr txBox="1"/>
          <p:nvPr/>
        </p:nvSpPr>
        <p:spPr>
          <a:xfrm>
            <a:off x="1828800" y="1344171"/>
            <a:ext cx="3429000" cy="1015663"/>
          </a:xfrm>
          <a:prstGeom prst="rect">
            <a:avLst/>
          </a:prstGeom>
          <a:noFill/>
        </p:spPr>
        <p:txBody>
          <a:bodyPr wrap="square" rtlCol="0">
            <a:spAutoFit/>
          </a:bodyPr>
          <a:lstStyle/>
          <a:p>
            <a:pPr algn="ctr"/>
            <a:r>
              <a:rPr lang="en-US" sz="1500" dirty="0">
                <a:solidFill>
                  <a:schemeClr val="tx1"/>
                </a:solidFill>
                <a:latin typeface="Arial" panose="020B0604020202020204" pitchFamily="34" charset="0"/>
                <a:cs typeface="Arial" panose="020B0604020202020204" pitchFamily="34" charset="0"/>
              </a:rPr>
              <a:t>To achieve and maintain a healthy weight, be physically active and choose amounts of nutritious food and drinks to meet your energy needs.</a:t>
            </a:r>
            <a:endParaRPr lang="en-AU" sz="150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58F8D17-600E-73C3-EA9F-74E3C02068AA}"/>
              </a:ext>
            </a:extLst>
          </p:cNvPr>
          <p:cNvPicPr>
            <a:picLocks noChangeAspect="1"/>
          </p:cNvPicPr>
          <p:nvPr/>
        </p:nvPicPr>
        <p:blipFill>
          <a:blip r:embed="rId3"/>
          <a:stretch>
            <a:fillRect/>
          </a:stretch>
        </p:blipFill>
        <p:spPr>
          <a:xfrm>
            <a:off x="609600" y="2773910"/>
            <a:ext cx="5029200" cy="1606886"/>
          </a:xfrm>
          <a:prstGeom prst="rect">
            <a:avLst/>
          </a:prstGeom>
        </p:spPr>
      </p:pic>
      <p:sp>
        <p:nvSpPr>
          <p:cNvPr id="13" name="TextBox 12">
            <a:extLst>
              <a:ext uri="{FF2B5EF4-FFF2-40B4-BE49-F238E27FC236}">
                <a16:creationId xmlns:a16="http://schemas.microsoft.com/office/drawing/2014/main" id="{021ACD6B-E57D-6593-7BCC-74DBD563501D}"/>
              </a:ext>
            </a:extLst>
          </p:cNvPr>
          <p:cNvSpPr txBox="1"/>
          <p:nvPr/>
        </p:nvSpPr>
        <p:spPr>
          <a:xfrm>
            <a:off x="1826342" y="3152001"/>
            <a:ext cx="3429000" cy="553998"/>
          </a:xfrm>
          <a:prstGeom prst="rect">
            <a:avLst/>
          </a:prstGeom>
          <a:noFill/>
        </p:spPr>
        <p:txBody>
          <a:bodyPr wrap="square" rtlCol="0">
            <a:spAutoFit/>
          </a:bodyPr>
          <a:lstStyle/>
          <a:p>
            <a:pPr algn="ctr"/>
            <a:r>
              <a:rPr lang="en-US" sz="1500" i="0" dirty="0">
                <a:solidFill>
                  <a:srgbClr val="000034"/>
                </a:solidFill>
                <a:effectLst/>
                <a:latin typeface="Arial" panose="020B0604020202020204" pitchFamily="34" charset="0"/>
                <a:cs typeface="Arial" panose="020B0604020202020204" pitchFamily="34" charset="0"/>
              </a:rPr>
              <a:t>Enjoy a wide variety of nutritious foods from the five groups every day.</a:t>
            </a:r>
          </a:p>
        </p:txBody>
      </p:sp>
      <p:pic>
        <p:nvPicPr>
          <p:cNvPr id="15" name="Picture 14">
            <a:extLst>
              <a:ext uri="{FF2B5EF4-FFF2-40B4-BE49-F238E27FC236}">
                <a16:creationId xmlns:a16="http://schemas.microsoft.com/office/drawing/2014/main" id="{F82BD339-0038-3512-339E-6F8A2B493517}"/>
              </a:ext>
            </a:extLst>
          </p:cNvPr>
          <p:cNvPicPr>
            <a:picLocks noChangeAspect="1"/>
          </p:cNvPicPr>
          <p:nvPr/>
        </p:nvPicPr>
        <p:blipFill>
          <a:blip r:embed="rId4"/>
          <a:stretch>
            <a:fillRect/>
          </a:stretch>
        </p:blipFill>
        <p:spPr>
          <a:xfrm>
            <a:off x="609600" y="4495800"/>
            <a:ext cx="5002823" cy="1630842"/>
          </a:xfrm>
          <a:prstGeom prst="rect">
            <a:avLst/>
          </a:prstGeom>
        </p:spPr>
      </p:pic>
      <p:sp>
        <p:nvSpPr>
          <p:cNvPr id="17" name="TextBox 16">
            <a:extLst>
              <a:ext uri="{FF2B5EF4-FFF2-40B4-BE49-F238E27FC236}">
                <a16:creationId xmlns:a16="http://schemas.microsoft.com/office/drawing/2014/main" id="{C308944C-9F4A-4C0A-6451-AD691B8AFC6E}"/>
              </a:ext>
            </a:extLst>
          </p:cNvPr>
          <p:cNvSpPr txBox="1"/>
          <p:nvPr/>
        </p:nvSpPr>
        <p:spPr>
          <a:xfrm>
            <a:off x="1817905" y="4904953"/>
            <a:ext cx="3124200" cy="784830"/>
          </a:xfrm>
          <a:prstGeom prst="rect">
            <a:avLst/>
          </a:prstGeom>
          <a:noFill/>
        </p:spPr>
        <p:txBody>
          <a:bodyPr wrap="square">
            <a:spAutoFit/>
          </a:bodyPr>
          <a:lstStyle/>
          <a:p>
            <a:pPr algn="ctr"/>
            <a:r>
              <a:rPr lang="en-US" sz="1500" i="0" dirty="0">
                <a:solidFill>
                  <a:schemeClr val="tx1"/>
                </a:solidFill>
                <a:effectLst/>
                <a:latin typeface="Arial" panose="020B0604020202020204" pitchFamily="34" charset="0"/>
                <a:cs typeface="Arial" panose="020B0604020202020204" pitchFamily="34" charset="0"/>
              </a:rPr>
              <a:t>Limit intake of foods containing saturated fat, added salt, added sugars and alcohol.</a:t>
            </a:r>
          </a:p>
        </p:txBody>
      </p:sp>
      <p:pic>
        <p:nvPicPr>
          <p:cNvPr id="21" name="Picture 20" descr="Shape, rectangle&#10;&#10;Description automatically generated">
            <a:extLst>
              <a:ext uri="{FF2B5EF4-FFF2-40B4-BE49-F238E27FC236}">
                <a16:creationId xmlns:a16="http://schemas.microsoft.com/office/drawing/2014/main" id="{6FA7E887-3C23-2D9D-0CBA-56980997BCA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1587" y="1055123"/>
            <a:ext cx="5214271" cy="1675148"/>
          </a:xfrm>
          <a:prstGeom prst="rect">
            <a:avLst/>
          </a:prstGeom>
        </p:spPr>
      </p:pic>
      <p:sp>
        <p:nvSpPr>
          <p:cNvPr id="23" name="TextBox 22">
            <a:extLst>
              <a:ext uri="{FF2B5EF4-FFF2-40B4-BE49-F238E27FC236}">
                <a16:creationId xmlns:a16="http://schemas.microsoft.com/office/drawing/2014/main" id="{F50D7383-9FCF-610E-B44C-7A99C0D68EB8}"/>
              </a:ext>
            </a:extLst>
          </p:cNvPr>
          <p:cNvSpPr txBox="1"/>
          <p:nvPr/>
        </p:nvSpPr>
        <p:spPr>
          <a:xfrm>
            <a:off x="7384026" y="1464794"/>
            <a:ext cx="3200400" cy="553998"/>
          </a:xfrm>
          <a:prstGeom prst="rect">
            <a:avLst/>
          </a:prstGeom>
          <a:noFill/>
        </p:spPr>
        <p:txBody>
          <a:bodyPr wrap="square">
            <a:spAutoFit/>
          </a:bodyPr>
          <a:lstStyle/>
          <a:p>
            <a:pPr algn="ctr"/>
            <a:r>
              <a:rPr lang="en-US" sz="1500" i="0" dirty="0">
                <a:solidFill>
                  <a:schemeClr val="tx1"/>
                </a:solidFill>
                <a:effectLst/>
                <a:latin typeface="Arial" panose="020B0604020202020204" pitchFamily="34" charset="0"/>
                <a:cs typeface="Arial" panose="020B0604020202020204" pitchFamily="34" charset="0"/>
              </a:rPr>
              <a:t>Encourage, support and promote breastfeeding.</a:t>
            </a:r>
          </a:p>
        </p:txBody>
      </p:sp>
      <p:pic>
        <p:nvPicPr>
          <p:cNvPr id="27" name="Picture 26">
            <a:extLst>
              <a:ext uri="{FF2B5EF4-FFF2-40B4-BE49-F238E27FC236}">
                <a16:creationId xmlns:a16="http://schemas.microsoft.com/office/drawing/2014/main" id="{C12FF3DD-7B41-6B16-C51C-99288F22E858}"/>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2770043"/>
            <a:ext cx="5214271" cy="1614620"/>
          </a:xfrm>
          <a:prstGeom prst="rect">
            <a:avLst/>
          </a:prstGeom>
        </p:spPr>
      </p:pic>
      <p:sp>
        <p:nvSpPr>
          <p:cNvPr id="29" name="TextBox 28">
            <a:extLst>
              <a:ext uri="{FF2B5EF4-FFF2-40B4-BE49-F238E27FC236}">
                <a16:creationId xmlns:a16="http://schemas.microsoft.com/office/drawing/2014/main" id="{BA20DCEC-3458-01EA-3E7D-C4C7B1B30279}"/>
              </a:ext>
            </a:extLst>
          </p:cNvPr>
          <p:cNvSpPr txBox="1"/>
          <p:nvPr/>
        </p:nvSpPr>
        <p:spPr>
          <a:xfrm>
            <a:off x="7267607" y="3132168"/>
            <a:ext cx="3505200" cy="553998"/>
          </a:xfrm>
          <a:prstGeom prst="rect">
            <a:avLst/>
          </a:prstGeom>
          <a:noFill/>
        </p:spPr>
        <p:txBody>
          <a:bodyPr wrap="square">
            <a:spAutoFit/>
          </a:bodyPr>
          <a:lstStyle/>
          <a:p>
            <a:pPr algn="ctr"/>
            <a:r>
              <a:rPr lang="en-US" sz="1500" i="0" dirty="0">
                <a:solidFill>
                  <a:schemeClr val="tx1"/>
                </a:solidFill>
                <a:effectLst/>
                <a:latin typeface="Arial" panose="020B0604020202020204" pitchFamily="34" charset="0"/>
                <a:cs typeface="Arial" panose="020B0604020202020204" pitchFamily="34" charset="0"/>
              </a:rPr>
              <a:t>Care for your food; prepare and store it safely.</a:t>
            </a:r>
          </a:p>
        </p:txBody>
      </p:sp>
      <p:sp>
        <p:nvSpPr>
          <p:cNvPr id="32" name="Flowchart: Alternate Process 31">
            <a:extLst>
              <a:ext uri="{FF2B5EF4-FFF2-40B4-BE49-F238E27FC236}">
                <a16:creationId xmlns:a16="http://schemas.microsoft.com/office/drawing/2014/main" id="{7E0E4128-CF24-4012-D33D-4D92D1EC5EE8}"/>
              </a:ext>
            </a:extLst>
          </p:cNvPr>
          <p:cNvSpPr/>
          <p:nvPr/>
        </p:nvSpPr>
        <p:spPr>
          <a:xfrm>
            <a:off x="6204488" y="4746788"/>
            <a:ext cx="4379938" cy="1799783"/>
          </a:xfrm>
          <a:prstGeom prst="flowChartAlternateProcess">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spcBef>
                <a:spcPts val="600"/>
              </a:spcBef>
              <a:spcAft>
                <a:spcPts val="600"/>
              </a:spcAft>
            </a:pPr>
            <a:r>
              <a:rPr lang="en-US" sz="1400" dirty="0">
                <a:solidFill>
                  <a:schemeClr val="tx1"/>
                </a:solidFill>
                <a:latin typeface="Comic Sans MS" panose="030F0702030302020204" pitchFamily="66" charset="0"/>
              </a:rPr>
              <a:t>You do not need to memorise the Australian Dietary Guidelines! </a:t>
            </a:r>
          </a:p>
          <a:p>
            <a:pPr algn="ctr">
              <a:spcBef>
                <a:spcPts val="600"/>
              </a:spcBef>
              <a:spcAft>
                <a:spcPts val="600"/>
              </a:spcAft>
            </a:pPr>
            <a:r>
              <a:rPr lang="en-US" sz="1400" dirty="0">
                <a:solidFill>
                  <a:schemeClr val="tx1"/>
                </a:solidFill>
                <a:latin typeface="Comic Sans MS" panose="030F0702030302020204" pitchFamily="66" charset="0"/>
              </a:rPr>
              <a:t>You need to know how to apply them to planning and cooking nutritious meals.</a:t>
            </a:r>
          </a:p>
          <a:p>
            <a:pPr algn="ctr">
              <a:spcBef>
                <a:spcPts val="600"/>
              </a:spcBef>
              <a:spcAft>
                <a:spcPts val="600"/>
              </a:spcAft>
            </a:pPr>
            <a:r>
              <a:rPr lang="en-US" sz="1400" dirty="0">
                <a:solidFill>
                  <a:schemeClr val="tx1"/>
                </a:solidFill>
                <a:latin typeface="Comic Sans MS" panose="030F0702030302020204" pitchFamily="66" charset="0"/>
              </a:rPr>
              <a:t>You need to understand that they are evidence-based.</a:t>
            </a:r>
            <a:endParaRPr lang="en-AU" sz="1400" dirty="0">
              <a:solidFill>
                <a:schemeClr val="tx1"/>
              </a:solidFill>
              <a:latin typeface="Comic Sans MS" panose="030F0702030302020204" pitchFamily="66" charset="0"/>
            </a:endParaRPr>
          </a:p>
        </p:txBody>
      </p:sp>
      <p:pic>
        <p:nvPicPr>
          <p:cNvPr id="34" name="Picture 33" descr="Icon&#10;&#10;Description automatically generated">
            <a:extLst>
              <a:ext uri="{FF2B5EF4-FFF2-40B4-BE49-F238E27FC236}">
                <a16:creationId xmlns:a16="http://schemas.microsoft.com/office/drawing/2014/main" id="{1ED44F54-58E3-7CB7-45A5-65EBAB0488E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88410" y="4797847"/>
            <a:ext cx="2303590" cy="2066891"/>
          </a:xfrm>
          <a:prstGeom prst="rect">
            <a:avLst/>
          </a:prstGeom>
        </p:spPr>
      </p:pic>
    </p:spTree>
    <p:extLst>
      <p:ext uri="{BB962C8B-B14F-4D97-AF65-F5344CB8AC3E}">
        <p14:creationId xmlns:p14="http://schemas.microsoft.com/office/powerpoint/2010/main" val="339466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2BE8-D2B4-3014-D431-EBEB70A36591}"/>
              </a:ext>
            </a:extLst>
          </p:cNvPr>
          <p:cNvSpPr>
            <a:spLocks noGrp="1"/>
          </p:cNvSpPr>
          <p:nvPr>
            <p:ph type="title"/>
          </p:nvPr>
        </p:nvSpPr>
        <p:spPr>
          <a:xfrm>
            <a:off x="408004" y="311429"/>
            <a:ext cx="8964596" cy="707886"/>
          </a:xfrm>
        </p:spPr>
        <p:txBody>
          <a:bodyPr/>
          <a:lstStyle/>
          <a:p>
            <a:r>
              <a:rPr lang="en-US" sz="1800" i="0" dirty="0">
                <a:solidFill>
                  <a:srgbClr val="F27446"/>
                </a:solidFill>
                <a:effectLst/>
                <a:latin typeface="Arial" panose="020B0604020202020204" pitchFamily="34" charset="0"/>
                <a:cs typeface="Arial" panose="020B0604020202020204" pitchFamily="34" charset="0"/>
              </a:rPr>
              <a:t>What is the Australian Guide to Healthy Eating?</a:t>
            </a:r>
            <a:br>
              <a:rPr lang="en-US" b="0" i="0" dirty="0">
                <a:solidFill>
                  <a:srgbClr val="F27446"/>
                </a:solidFill>
                <a:effectLst/>
                <a:latin typeface="Lexend"/>
              </a:rPr>
            </a:br>
            <a:endParaRPr lang="en-AU" dirty="0"/>
          </a:p>
        </p:txBody>
      </p:sp>
      <p:sp>
        <p:nvSpPr>
          <p:cNvPr id="5" name="TextBox 4">
            <a:extLst>
              <a:ext uri="{FF2B5EF4-FFF2-40B4-BE49-F238E27FC236}">
                <a16:creationId xmlns:a16="http://schemas.microsoft.com/office/drawing/2014/main" id="{0E80FF77-DDE0-432C-C706-B0E6F41DA8F5}"/>
              </a:ext>
            </a:extLst>
          </p:cNvPr>
          <p:cNvSpPr txBox="1"/>
          <p:nvPr/>
        </p:nvSpPr>
        <p:spPr>
          <a:xfrm>
            <a:off x="304800" y="762000"/>
            <a:ext cx="10058400" cy="369332"/>
          </a:xfrm>
          <a:prstGeom prst="rect">
            <a:avLst/>
          </a:prstGeom>
          <a:noFill/>
        </p:spPr>
        <p:txBody>
          <a:bodyPr wrap="square">
            <a:spAutoFit/>
          </a:bodyPr>
          <a:lstStyle/>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 Australian Guide to Healthy Eating has several components, including:</a:t>
            </a:r>
          </a:p>
        </p:txBody>
      </p:sp>
      <p:sp>
        <p:nvSpPr>
          <p:cNvPr id="6" name="TextBox 5">
            <a:extLst>
              <a:ext uri="{FF2B5EF4-FFF2-40B4-BE49-F238E27FC236}">
                <a16:creationId xmlns:a16="http://schemas.microsoft.com/office/drawing/2014/main" id="{A8FB2F58-E9A9-A220-B2DD-64F8A27D41F0}"/>
              </a:ext>
            </a:extLst>
          </p:cNvPr>
          <p:cNvSpPr txBox="1"/>
          <p:nvPr/>
        </p:nvSpPr>
        <p:spPr>
          <a:xfrm>
            <a:off x="314632" y="2971800"/>
            <a:ext cx="11496368" cy="1754326"/>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Australian Guide to Healthy Eating has a circle divided into five separate sections representing each of the five food groups. </a:t>
            </a:r>
          </a:p>
          <a:p>
            <a:endParaRPr lang="en-US" dirty="0">
              <a:solidFill>
                <a:srgbClr val="000000"/>
              </a:solidFill>
              <a:latin typeface="Arial" panose="020B0604020202020204" pitchFamily="34" charset="0"/>
              <a:cs typeface="Arial" panose="020B0604020202020204" pitchFamily="34" charset="0"/>
            </a:endParaRPr>
          </a:p>
          <a:p>
            <a:r>
              <a:rPr lang="en-US" b="0" i="0" dirty="0">
                <a:solidFill>
                  <a:srgbClr val="000000"/>
                </a:solidFill>
                <a:effectLst/>
                <a:latin typeface="Arial" panose="020B0604020202020204" pitchFamily="34" charset="0"/>
                <a:cs typeface="Arial" panose="020B0604020202020204" pitchFamily="34" charset="0"/>
              </a:rPr>
              <a:t>The area of each section indicates the proportion of food from each food group that should be eaten every day.</a:t>
            </a:r>
          </a:p>
          <a:p>
            <a:br>
              <a:rPr lang="en-US" dirty="0">
                <a:latin typeface="Arial" panose="020B0604020202020204" pitchFamily="34" charset="0"/>
                <a:cs typeface="Arial" panose="020B0604020202020204" pitchFamily="34" charset="0"/>
              </a:rPr>
            </a:br>
            <a:r>
              <a:rPr lang="en-US" b="0" i="0" u="sng" dirty="0">
                <a:solidFill>
                  <a:srgbClr val="0D6EFD"/>
                </a:solidFill>
                <a:effectLst/>
                <a:latin typeface="Arial" panose="020B0604020202020204" pitchFamily="34" charset="0"/>
                <a:cs typeface="Arial" panose="020B0604020202020204" pitchFamily="34" charset="0"/>
                <a:hlinkClick r:id="rId2"/>
              </a:rPr>
              <a:t>Click here</a:t>
            </a:r>
            <a:r>
              <a:rPr lang="en-US" b="0" i="0" dirty="0">
                <a:solidFill>
                  <a:srgbClr val="000000"/>
                </a:solidFill>
                <a:effectLst/>
                <a:latin typeface="Arial" panose="020B0604020202020204" pitchFamily="34" charset="0"/>
                <a:cs typeface="Arial" panose="020B0604020202020204" pitchFamily="34" charset="0"/>
              </a:rPr>
              <a:t> to access a diagram of the Australian Guide to Healthy Eating.</a:t>
            </a:r>
            <a:endParaRPr lang="en-AU"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D04E9BC-A901-CAF7-3CBF-ABE836C27E09}"/>
              </a:ext>
            </a:extLst>
          </p:cNvPr>
          <p:cNvSpPr txBox="1"/>
          <p:nvPr/>
        </p:nvSpPr>
        <p:spPr>
          <a:xfrm>
            <a:off x="304800" y="4901916"/>
            <a:ext cx="6096000" cy="369332"/>
          </a:xfrm>
          <a:prstGeom prst="rect">
            <a:avLst/>
          </a:prstGeom>
          <a:noFill/>
        </p:spPr>
        <p:txBody>
          <a:bodyPr wrap="square">
            <a:spAutoFit/>
          </a:bodyPr>
          <a:lstStyle/>
          <a:p>
            <a:r>
              <a:rPr lang="en-US" b="0" i="0" u="sng" dirty="0">
                <a:solidFill>
                  <a:srgbClr val="0D6EFD"/>
                </a:solidFill>
                <a:effectLst/>
                <a:latin typeface="Arial" panose="020B0604020202020204" pitchFamily="34" charset="0"/>
                <a:cs typeface="Arial" panose="020B0604020202020204" pitchFamily="34" charset="0"/>
                <a:hlinkClick r:id="rId3"/>
              </a:rPr>
              <a:t>Click here</a:t>
            </a:r>
            <a:r>
              <a:rPr lang="en-US" b="0" i="0" dirty="0">
                <a:solidFill>
                  <a:srgbClr val="000000"/>
                </a:solidFill>
                <a:effectLst/>
                <a:latin typeface="Arial" panose="020B0604020202020204" pitchFamily="34" charset="0"/>
                <a:cs typeface="Arial" panose="020B0604020202020204" pitchFamily="34" charset="0"/>
              </a:rPr>
              <a:t> to access the Recommended Serving Sizes.</a:t>
            </a:r>
            <a:endParaRPr lang="en-AU"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109FCB4-97C7-8187-68FC-D899168BBE88}"/>
              </a:ext>
            </a:extLst>
          </p:cNvPr>
          <p:cNvSpPr txBox="1"/>
          <p:nvPr/>
        </p:nvSpPr>
        <p:spPr>
          <a:xfrm>
            <a:off x="314632" y="1243349"/>
            <a:ext cx="11496368" cy="1508105"/>
          </a:xfrm>
          <a:prstGeom prst="rect">
            <a:avLst/>
          </a:prstGeom>
          <a:noFill/>
        </p:spPr>
        <p:txBody>
          <a:bodyPr wrap="square">
            <a:spAutoFit/>
          </a:bodyPr>
          <a:lstStyle/>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 visual guide of how much of the five food groups people should eat each day;</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 table that recommends how much of each food group adolescents, adults, and children should eat every day; and</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 guide that explains what a serving size equals.</a:t>
            </a:r>
          </a:p>
        </p:txBody>
      </p:sp>
      <p:pic>
        <p:nvPicPr>
          <p:cNvPr id="17" name="Picture 16" descr="Icon&#10;&#10;Description automatically generated">
            <a:extLst>
              <a:ext uri="{FF2B5EF4-FFF2-40B4-BE49-F238E27FC236}">
                <a16:creationId xmlns:a16="http://schemas.microsoft.com/office/drawing/2014/main" id="{A3B148D3-57D8-4C69-4E02-FB26A6D8390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88410" y="4797847"/>
            <a:ext cx="2303590" cy="2066891"/>
          </a:xfrm>
          <a:prstGeom prst="rect">
            <a:avLst/>
          </a:prstGeom>
        </p:spPr>
      </p:pic>
      <p:sp>
        <p:nvSpPr>
          <p:cNvPr id="18" name="Flowchart: Alternate Process 17">
            <a:extLst>
              <a:ext uri="{FF2B5EF4-FFF2-40B4-BE49-F238E27FC236}">
                <a16:creationId xmlns:a16="http://schemas.microsoft.com/office/drawing/2014/main" id="{64DCD801-4CCB-6D95-3C54-19B6EBF36C18}"/>
              </a:ext>
            </a:extLst>
          </p:cNvPr>
          <p:cNvSpPr/>
          <p:nvPr/>
        </p:nvSpPr>
        <p:spPr>
          <a:xfrm>
            <a:off x="6553200" y="4835278"/>
            <a:ext cx="3683922" cy="1273012"/>
          </a:xfrm>
          <a:prstGeom prst="flowChartAlternateProcess">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spcBef>
                <a:spcPts val="600"/>
              </a:spcBef>
              <a:spcAft>
                <a:spcPts val="600"/>
              </a:spcAft>
            </a:pPr>
            <a:r>
              <a:rPr lang="en-US" sz="1400" dirty="0">
                <a:solidFill>
                  <a:schemeClr val="tx1"/>
                </a:solidFill>
                <a:latin typeface="Comic Sans MS" panose="030F0702030302020204" pitchFamily="66" charset="0"/>
              </a:rPr>
              <a:t>Having a rough idea of a serving size is recommended.  However, you will not be required to memorise this information!</a:t>
            </a:r>
            <a:endParaRPr lang="en-AU" sz="1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7179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673E5F-D5FA-D9F2-8AF2-44C32E7D3BAF}"/>
              </a:ext>
            </a:extLst>
          </p:cNvPr>
          <p:cNvPicPr>
            <a:picLocks noChangeAspect="1"/>
          </p:cNvPicPr>
          <p:nvPr/>
        </p:nvPicPr>
        <p:blipFill>
          <a:blip r:embed="rId2"/>
          <a:stretch>
            <a:fillRect/>
          </a:stretch>
        </p:blipFill>
        <p:spPr>
          <a:xfrm>
            <a:off x="3505200" y="234440"/>
            <a:ext cx="4596081" cy="6389120"/>
          </a:xfrm>
          <a:prstGeom prst="rect">
            <a:avLst/>
          </a:prstGeom>
          <a:solidFill>
            <a:schemeClr val="tx1"/>
          </a:solidFill>
          <a:ln w="19050">
            <a:solidFill>
              <a:schemeClr val="tx1"/>
            </a:solidFill>
          </a:ln>
        </p:spPr>
      </p:pic>
    </p:spTree>
    <p:extLst>
      <p:ext uri="{BB962C8B-B14F-4D97-AF65-F5344CB8AC3E}">
        <p14:creationId xmlns:p14="http://schemas.microsoft.com/office/powerpoint/2010/main" val="34388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7AD7-DAFE-636A-70FC-65620EAC96FD}"/>
              </a:ext>
            </a:extLst>
          </p:cNvPr>
          <p:cNvSpPr>
            <a:spLocks noGrp="1"/>
          </p:cNvSpPr>
          <p:nvPr>
            <p:ph type="title"/>
          </p:nvPr>
        </p:nvSpPr>
        <p:spPr>
          <a:xfrm>
            <a:off x="408004" y="311429"/>
            <a:ext cx="9650396" cy="276999"/>
          </a:xfrm>
        </p:spPr>
        <p:txBody>
          <a:bodyPr/>
          <a:lstStyle/>
          <a:p>
            <a:r>
              <a:rPr lang="en-US" sz="1800" i="0" dirty="0">
                <a:solidFill>
                  <a:srgbClr val="F27446"/>
                </a:solidFill>
                <a:effectLst/>
                <a:latin typeface="Arial" panose="020B0604020202020204" pitchFamily="34" charset="0"/>
                <a:cs typeface="Arial" panose="020B0604020202020204" pitchFamily="34" charset="0"/>
              </a:rPr>
              <a:t>The Rationale of the Australian Guide to Healthy Eating</a:t>
            </a:r>
            <a:endParaRPr lang="en-AU" dirty="0"/>
          </a:p>
        </p:txBody>
      </p:sp>
      <p:sp>
        <p:nvSpPr>
          <p:cNvPr id="7" name="TextBox 6">
            <a:extLst>
              <a:ext uri="{FF2B5EF4-FFF2-40B4-BE49-F238E27FC236}">
                <a16:creationId xmlns:a16="http://schemas.microsoft.com/office/drawing/2014/main" id="{5C61D714-8E11-5C20-BC3C-2CD6FC19C914}"/>
              </a:ext>
            </a:extLst>
          </p:cNvPr>
          <p:cNvSpPr txBox="1"/>
          <p:nvPr/>
        </p:nvSpPr>
        <p:spPr>
          <a:xfrm>
            <a:off x="408004" y="762000"/>
            <a:ext cx="9878996" cy="646331"/>
          </a:xfrm>
          <a:prstGeom prst="rect">
            <a:avLst/>
          </a:prstGeom>
          <a:noFill/>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The rationale (reasons) for the development of the Australian Guide to Healthy Eating and the Australian Dietary Guidelines include:</a:t>
            </a:r>
            <a:endParaRPr lang="en-AU"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1386C1-D145-DA5F-B421-272FE7073F91}"/>
              </a:ext>
            </a:extLst>
          </p:cNvPr>
          <p:cNvSpPr txBox="1"/>
          <p:nvPr/>
        </p:nvSpPr>
        <p:spPr>
          <a:xfrm>
            <a:off x="390798" y="1599109"/>
            <a:ext cx="11496402" cy="1077218"/>
          </a:xfrm>
          <a:prstGeom prst="rect">
            <a:avLst/>
          </a:prstGeom>
          <a:noFill/>
        </p:spPr>
        <p:txBody>
          <a:bodyPr wrap="square">
            <a:spAutoFit/>
          </a:bodyPr>
          <a:lstStyle/>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the provision of resources to support educators, food manufacturers, food retailers, health professionals, policy-makers, and the general public about nutrition and wellbeing;</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the provision of reliable and trustworthy dietary information.</a:t>
            </a:r>
          </a:p>
        </p:txBody>
      </p:sp>
      <p:sp>
        <p:nvSpPr>
          <p:cNvPr id="11" name="TextBox 10">
            <a:extLst>
              <a:ext uri="{FF2B5EF4-FFF2-40B4-BE49-F238E27FC236}">
                <a16:creationId xmlns:a16="http://schemas.microsoft.com/office/drawing/2014/main" id="{1B9AA55B-055B-A0EA-EBEF-7D49C5B8869D}"/>
              </a:ext>
            </a:extLst>
          </p:cNvPr>
          <p:cNvSpPr txBox="1"/>
          <p:nvPr/>
        </p:nvSpPr>
        <p:spPr>
          <a:xfrm>
            <a:off x="390797" y="2794456"/>
            <a:ext cx="11496401" cy="800219"/>
          </a:xfrm>
          <a:prstGeom prst="rect">
            <a:avLst/>
          </a:prstGeom>
          <a:noFill/>
        </p:spPr>
        <p:txBody>
          <a:bodyPr wrap="square">
            <a:spAutoFit/>
          </a:bodyPr>
          <a:lstStyle/>
          <a:p>
            <a:pPr algn="l" fontAlgn="base">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These resources aim to:</a:t>
            </a:r>
          </a:p>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reduce the incidence of type 2 diabetes, cardiovascular disease, and some cancers; and</a:t>
            </a:r>
          </a:p>
        </p:txBody>
      </p:sp>
      <p:sp>
        <p:nvSpPr>
          <p:cNvPr id="13" name="TextBox 12">
            <a:extLst>
              <a:ext uri="{FF2B5EF4-FFF2-40B4-BE49-F238E27FC236}">
                <a16:creationId xmlns:a16="http://schemas.microsoft.com/office/drawing/2014/main" id="{8508A3E8-A58A-4FF2-0D8A-E0C56CD6D8C8}"/>
              </a:ext>
            </a:extLst>
          </p:cNvPr>
          <p:cNvSpPr txBox="1"/>
          <p:nvPr/>
        </p:nvSpPr>
        <p:spPr>
          <a:xfrm>
            <a:off x="415378" y="4472225"/>
            <a:ext cx="8576221" cy="1631216"/>
          </a:xfrm>
          <a:prstGeom prst="rect">
            <a:avLst/>
          </a:prstGeom>
          <a:noFill/>
        </p:spPr>
        <p:txBody>
          <a:bodyPr wrap="square">
            <a:spAutoFit/>
          </a:bodyPr>
          <a:lstStyle/>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It is important to note that the Australian Dietary Guidelines </a:t>
            </a:r>
            <a:r>
              <a:rPr lang="en-US" b="1" i="0" dirty="0">
                <a:solidFill>
                  <a:srgbClr val="000000"/>
                </a:solidFill>
                <a:effectLst/>
                <a:latin typeface="Arial" panose="020B0604020202020204" pitchFamily="34" charset="0"/>
                <a:cs typeface="Arial" panose="020B0604020202020204" pitchFamily="34" charset="0"/>
              </a:rPr>
              <a:t>apply to all healthy Australians as well as those with health conditions such as being overweight</a:t>
            </a:r>
            <a:r>
              <a:rPr lang="en-US" b="0" i="0" dirty="0">
                <a:solidFill>
                  <a:srgbClr val="000000"/>
                </a:solidFill>
                <a:effectLst/>
                <a:latin typeface="Arial" panose="020B0604020202020204" pitchFamily="34" charset="0"/>
                <a:cs typeface="Arial" panose="020B0604020202020204" pitchFamily="34" charset="0"/>
              </a:rPr>
              <a:t>.</a:t>
            </a:r>
          </a:p>
          <a:p>
            <a:pPr>
              <a:spcBef>
                <a:spcPts val="600"/>
              </a:spcBef>
              <a:spcAft>
                <a:spcPts val="600"/>
              </a:spcAft>
            </a:pPr>
            <a:r>
              <a:rPr lang="en-US" b="0" i="0" dirty="0">
                <a:solidFill>
                  <a:srgbClr val="000000"/>
                </a:solidFill>
                <a:effectLst/>
                <a:latin typeface="Arial" panose="020B0604020202020204" pitchFamily="34" charset="0"/>
                <a:cs typeface="Arial" panose="020B0604020202020204" pitchFamily="34" charset="0"/>
              </a:rPr>
              <a:t>However, </a:t>
            </a:r>
            <a:r>
              <a:rPr lang="en-US" b="1" i="0" dirty="0">
                <a:solidFill>
                  <a:srgbClr val="000000"/>
                </a:solidFill>
                <a:effectLst/>
                <a:latin typeface="Arial" panose="020B0604020202020204" pitchFamily="34" charset="0"/>
                <a:cs typeface="Arial" panose="020B0604020202020204" pitchFamily="34" charset="0"/>
              </a:rPr>
              <a:t>they do not apply to people who need special dietary advice for a specific medical condition and the frail elderly.</a:t>
            </a:r>
            <a:endParaRPr lang="en-AU" b="1" dirty="0"/>
          </a:p>
        </p:txBody>
      </p:sp>
      <p:pic>
        <p:nvPicPr>
          <p:cNvPr id="15" name="Picture 14" descr="A picture containing diagram&#10;&#10;Description automatically generated">
            <a:extLst>
              <a:ext uri="{FF2B5EF4-FFF2-40B4-BE49-F238E27FC236}">
                <a16:creationId xmlns:a16="http://schemas.microsoft.com/office/drawing/2014/main" id="{D2DAADC9-AAAB-849A-2B0A-C70EDA92DA4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6800" y="3521520"/>
            <a:ext cx="3336480" cy="3336480"/>
          </a:xfrm>
          <a:prstGeom prst="rect">
            <a:avLst/>
          </a:prstGeom>
        </p:spPr>
      </p:pic>
      <p:sp>
        <p:nvSpPr>
          <p:cNvPr id="17" name="TextBox 16">
            <a:extLst>
              <a:ext uri="{FF2B5EF4-FFF2-40B4-BE49-F238E27FC236}">
                <a16:creationId xmlns:a16="http://schemas.microsoft.com/office/drawing/2014/main" id="{642E002D-5D7F-FA17-C380-155B30AE70DA}"/>
              </a:ext>
            </a:extLst>
          </p:cNvPr>
          <p:cNvSpPr txBox="1"/>
          <p:nvPr/>
        </p:nvSpPr>
        <p:spPr>
          <a:xfrm>
            <a:off x="415378" y="3644512"/>
            <a:ext cx="6096000" cy="646331"/>
          </a:xfrm>
          <a:prstGeom prst="rect">
            <a:avLst/>
          </a:prstGeom>
          <a:noFill/>
        </p:spPr>
        <p:txBody>
          <a:bodyPr wrap="square">
            <a:spAutoFit/>
          </a:bodyPr>
          <a:lstStyle/>
          <a:p>
            <a:pPr marL="285750" indent="-285750" algn="l" fontAlgn="base">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encourage and inform Australians about how to make healthy food choices.</a:t>
            </a:r>
          </a:p>
        </p:txBody>
      </p:sp>
    </p:spTree>
    <p:extLst>
      <p:ext uri="{BB962C8B-B14F-4D97-AF65-F5344CB8AC3E}">
        <p14:creationId xmlns:p14="http://schemas.microsoft.com/office/powerpoint/2010/main" val="4124500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2073</TotalTime>
  <Words>2803</Words>
  <Application>Microsoft Office PowerPoint</Application>
  <PresentationFormat>Widescreen</PresentationFormat>
  <Paragraphs>158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vt:lpstr>
      <vt:lpstr>Calibri</vt:lpstr>
      <vt:lpstr>Comic Sans MS</vt:lpstr>
      <vt:lpstr>Lexend</vt:lpstr>
      <vt:lpstr>Office Theme</vt:lpstr>
      <vt:lpstr>Unit 3.1.5</vt:lpstr>
      <vt:lpstr>Key Terms and Definitions</vt:lpstr>
      <vt:lpstr>PowerPoint Presentation</vt:lpstr>
      <vt:lpstr>The Eat for Health Website</vt:lpstr>
      <vt:lpstr>What are the Australian Dietary Guidelines? </vt:lpstr>
      <vt:lpstr>The Australian Dietary Guidelines</vt:lpstr>
      <vt:lpstr>What is the Australian Guide to Healthy Eating? </vt:lpstr>
      <vt:lpstr>PowerPoint Presentation</vt:lpstr>
      <vt:lpstr>The Rationale of the Australian Guide to Healthy Eating</vt:lpstr>
      <vt:lpstr>Rationale of The Australian Guide to Healthy Eating </vt:lpstr>
      <vt:lpstr>PowerPoint Presentation</vt:lpstr>
      <vt:lpstr>PowerPoint Presentation</vt:lpstr>
      <vt:lpstr>Grain (cereal) foods, mostly wholegrain and/or high-cereal fibre varieties, such as bread, cereals, rice, pasta, noodles, polenta, couscous, oats, quinoa, and barley</vt:lpstr>
      <vt:lpstr>Lean meats and poultry, fish, eggs, tofu, nuts and seeds, and legumes/beans</vt:lpstr>
      <vt:lpstr>Milk, yoghurt, cheese, and/or alternatives, mostly reduced fat</vt:lpstr>
      <vt:lpstr>PowerPoint Presentation</vt:lpstr>
      <vt:lpstr>Food Selection and the Prevention of Obesity and  Related Lifestyle Diseases</vt:lpstr>
      <vt:lpstr>PowerPoint Presentation</vt:lpstr>
      <vt:lpstr>PowerPoint Presentation</vt:lpstr>
      <vt:lpstr>PowerPoint Presentation</vt:lpstr>
      <vt:lpstr>Applying the Recommendations to plan daily intake and create healthy meals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3.1.1</dc:title>
  <dc:creator>Carolyn Mittra</dc:creator>
  <cp:lastModifiedBy>micah mittra</cp:lastModifiedBy>
  <cp:revision>29</cp:revision>
  <dcterms:created xsi:type="dcterms:W3CDTF">2023-01-27T19:24:31Z</dcterms:created>
  <dcterms:modified xsi:type="dcterms:W3CDTF">2023-02-19T03:41:30Z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2022-11-13T00:00:00Z</vt:filetime>
  </property>
  <property fmtid="{D5CDD505-2E9C-101B-9397-08002B2CF9AE}" pid="3" name="Creator">
    <vt:lpwstr>Acrobat PDFMaker 22 for PowerPoint</vt:lpwstr>
  </property>
  <property fmtid="{D5CDD505-2E9C-101B-9397-08002B2CF9AE}" pid="4" name="LastSaved">
    <vt:filetime>2023-01-27T00:00:00Z</vt:filetime>
  </property>
  <property fmtid="{D5CDD505-2E9C-101B-9397-08002B2CF9AE}" pid="5" name="Producer">
    <vt:lpwstr>Adobe PDF Library 22.3.39</vt:lpwstr>
  </property>
</Properties>
</file>